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256" r:id="rId5"/>
    <p:sldId id="275" r:id="rId6"/>
    <p:sldId id="260" r:id="rId7"/>
    <p:sldId id="278" r:id="rId8"/>
    <p:sldId id="279" r:id="rId9"/>
    <p:sldId id="277" r:id="rId10"/>
    <p:sldId id="268" r:id="rId11"/>
    <p:sldId id="285" r:id="rId12"/>
    <p:sldId id="274" r:id="rId13"/>
    <p:sldId id="269" r:id="rId14"/>
    <p:sldId id="257" r:id="rId15"/>
    <p:sldId id="258" r:id="rId16"/>
    <p:sldId id="259" r:id="rId17"/>
    <p:sldId id="271" r:id="rId18"/>
    <p:sldId id="273" r:id="rId19"/>
    <p:sldId id="280" r:id="rId20"/>
    <p:sldId id="281" r:id="rId21"/>
    <p:sldId id="282" r:id="rId22"/>
    <p:sldId id="283" r:id="rId23"/>
    <p:sldId id="284" r:id="rId24"/>
    <p:sldId id="272" r:id="rId25"/>
    <p:sldId id="267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7646E748-576C-415F-B25D-DBF1C913C0B1}">
          <p14:sldIdLst>
            <p14:sldId id="256"/>
          </p14:sldIdLst>
        </p14:section>
        <p14:section name="Resumen Fase I &amp; II" id="{849FCD15-6F4E-4411-A639-9D427966DCEA}">
          <p14:sldIdLst>
            <p14:sldId id="275"/>
            <p14:sldId id="260"/>
            <p14:sldId id="278"/>
            <p14:sldId id="279"/>
          </p14:sldIdLst>
        </p14:section>
        <p14:section name="Servicio Final &amp; Propuesta de Valor" id="{1FA98376-9CCC-4B88-8557-683E1AC66E43}">
          <p14:sldIdLst>
            <p14:sldId id="277"/>
            <p14:sldId id="268"/>
            <p14:sldId id="285"/>
          </p14:sldIdLst>
        </p14:section>
        <p14:section name="Viabilidad Financiera" id="{CAC43076-F4C2-4571-BEE7-31D7CDAF8B72}">
          <p14:sldIdLst>
            <p14:sldId id="274"/>
            <p14:sldId id="269"/>
            <p14:sldId id="257"/>
            <p14:sldId id="258"/>
            <p14:sldId id="259"/>
            <p14:sldId id="271"/>
            <p14:sldId id="273"/>
          </p14:sldIdLst>
        </p14:section>
        <p14:section name="Indicadores" id="{56E0F65D-22B6-438A-8201-7EC89F755EAD}">
          <p14:sldIdLst>
            <p14:sldId id="280"/>
            <p14:sldId id="281"/>
          </p14:sldIdLst>
        </p14:section>
        <p14:section name="Ética" id="{1DC7A55B-DDA1-4650-91BF-92C3F7080A6A}">
          <p14:sldIdLst>
            <p14:sldId id="282"/>
            <p14:sldId id="283"/>
          </p14:sldIdLst>
        </p14:section>
        <p14:section name="Conclusión" id="{DF8802DE-104C-49CE-B487-AABBCA0F8767}">
          <p14:sldIdLst>
            <p14:sldId id="284"/>
            <p14:sldId id="272"/>
          </p14:sldIdLst>
        </p14:section>
        <p14:section name="Referencias" id="{027965A8-ED2F-4B18-B5EE-4006F6757A73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5F6"/>
    <a:srgbClr val="5AC9B8"/>
    <a:srgbClr val="78808D"/>
    <a:srgbClr val="F6F6F6"/>
    <a:srgbClr val="D672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7B953-95A4-7167-A904-C359B81A1466}" v="6" dt="2020-05-20T00:59:36.156"/>
    <p1510:client id="{44055B1A-6F27-E372-0BAF-BFDA6A38C5A7}" v="186" dt="2020-05-20T02:53:47.739"/>
    <p1510:client id="{53A17C55-091E-4650-8879-C69BB53E3110}" v="25" dt="2020-05-20T15:24:04.744"/>
    <p1510:client id="{5725DD43-1FCF-48E2-BC4B-587D1DAD601C}" v="5" dt="2020-05-20T03:39:49.334"/>
    <p1510:client id="{E6C01367-3118-463D-A1C0-563329707980}" v="82" dt="2020-05-20T16:16:51.56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01_E97A957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02_3B6F8B5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_103_22C690F5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F_9054E65B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78808D"/>
            </a:solidFill>
            <a:ln w="19050" cap="rnd">
              <a:noFill/>
              <a:round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5AC9B8"/>
              </a:solidFill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58-47F9-81CF-5890727174FE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100" b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758-47F9-81CF-5890727174FE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758-47F9-81CF-5890727174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Sheet1!$B$2:$B$14</c:f>
              <c:numCache>
                <c:formatCode>0.00%</c:formatCode>
                <c:ptCount val="13"/>
                <c:pt idx="0">
                  <c:v>9.3652445369406867E-2</c:v>
                </c:pt>
                <c:pt idx="1">
                  <c:v>0.30612244897959184</c:v>
                </c:pt>
                <c:pt idx="2">
                  <c:v>0.23309053069719041</c:v>
                </c:pt>
                <c:pt idx="3">
                  <c:v>0.33999999999999997</c:v>
                </c:pt>
                <c:pt idx="4">
                  <c:v>0.29656607700312176</c:v>
                </c:pt>
                <c:pt idx="5">
                  <c:v>0</c:v>
                </c:pt>
                <c:pt idx="6">
                  <c:v>0</c:v>
                </c:pt>
                <c:pt idx="7">
                  <c:v>0.21852237252861603</c:v>
                </c:pt>
                <c:pt idx="8">
                  <c:v>0.39111111111111108</c:v>
                </c:pt>
                <c:pt idx="9">
                  <c:v>0.3496357960457856</c:v>
                </c:pt>
                <c:pt idx="10">
                  <c:v>0.33777777777777773</c:v>
                </c:pt>
                <c:pt idx="11">
                  <c:v>4.5785639958376693E-2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58-47F9-81CF-5890727174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1970091408"/>
        <c:axId val="1970092496"/>
      </c:barChart>
      <c:catAx>
        <c:axId val="197009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970092496"/>
        <c:crosses val="autoZero"/>
        <c:auto val="1"/>
        <c:lblAlgn val="ctr"/>
        <c:lblOffset val="100"/>
        <c:noMultiLvlLbl val="0"/>
      </c:catAx>
      <c:valAx>
        <c:axId val="1970092496"/>
        <c:scaling>
          <c:orientation val="minMax"/>
        </c:scaling>
        <c:delete val="1"/>
        <c:axPos val="l"/>
        <c:majorGridlines>
          <c:spPr>
            <a:ln w="3175">
              <a:solidFill>
                <a:srgbClr val="E3E5E9"/>
              </a:solidFill>
            </a:ln>
          </c:spPr>
        </c:majorGridlines>
        <c:numFmt formatCode="0.00%" sourceLinked="1"/>
        <c:majorTickMark val="none"/>
        <c:minorTickMark val="none"/>
        <c:tickLblPos val="nextTo"/>
        <c:crossAx val="197009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78808D"/>
            </a:solidFill>
            <a:ln w="19050" cap="rnd">
              <a:noFill/>
              <a:round/>
            </a:ln>
            <a:effectLst/>
          </c:spPr>
          <c:invertIfNegative val="0"/>
          <c:dPt>
            <c:idx val="5"/>
            <c:invertIfNegative val="0"/>
            <c:bubble3D val="0"/>
            <c:spPr>
              <a:solidFill>
                <a:srgbClr val="5AC9B8"/>
              </a:solidFill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58-47F9-81CF-5890727174FE}"/>
              </c:ext>
            </c:extLst>
          </c:dPt>
          <c:dPt>
            <c:idx val="8"/>
            <c:invertIfNegative val="0"/>
            <c:bubble3D val="0"/>
            <c:spPr>
              <a:solidFill>
                <a:srgbClr val="5AC9B8"/>
              </a:solidFill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6758-47F9-81CF-5890727174FE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1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758-47F9-81CF-5890727174FE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758-47F9-81CF-5890727174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Sheet1!$B$2:$B$14</c:f>
              <c:numCache>
                <c:formatCode>0.00%</c:formatCode>
                <c:ptCount val="13"/>
                <c:pt idx="0">
                  <c:v>9.3652445369406867E-2</c:v>
                </c:pt>
                <c:pt idx="1">
                  <c:v>0.30612244897959184</c:v>
                </c:pt>
                <c:pt idx="2">
                  <c:v>0.23309053069719041</c:v>
                </c:pt>
                <c:pt idx="3">
                  <c:v>0.33999999999999997</c:v>
                </c:pt>
                <c:pt idx="4">
                  <c:v>0.29656607700312176</c:v>
                </c:pt>
                <c:pt idx="5">
                  <c:v>0</c:v>
                </c:pt>
                <c:pt idx="6">
                  <c:v>0</c:v>
                </c:pt>
                <c:pt idx="7">
                  <c:v>0.21852237252861603</c:v>
                </c:pt>
                <c:pt idx="8">
                  <c:v>0.39111111111111108</c:v>
                </c:pt>
                <c:pt idx="9">
                  <c:v>0.3496357960457856</c:v>
                </c:pt>
                <c:pt idx="10">
                  <c:v>0.33777777777777773</c:v>
                </c:pt>
                <c:pt idx="11">
                  <c:v>4.5785639958376693E-2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58-47F9-81CF-5890727174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1970091408"/>
        <c:axId val="1970092496"/>
      </c:barChart>
      <c:catAx>
        <c:axId val="197009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970092496"/>
        <c:crosses val="autoZero"/>
        <c:auto val="1"/>
        <c:lblAlgn val="ctr"/>
        <c:lblOffset val="100"/>
        <c:noMultiLvlLbl val="0"/>
      </c:catAx>
      <c:valAx>
        <c:axId val="1970092496"/>
        <c:scaling>
          <c:orientation val="minMax"/>
        </c:scaling>
        <c:delete val="1"/>
        <c:axPos val="l"/>
        <c:majorGridlines>
          <c:spPr>
            <a:ln w="3175">
              <a:solidFill>
                <a:srgbClr val="E3E5E9"/>
              </a:solidFill>
            </a:ln>
          </c:spPr>
        </c:majorGridlines>
        <c:numFmt formatCode="0.00%" sourceLinked="1"/>
        <c:majorTickMark val="none"/>
        <c:minorTickMark val="none"/>
        <c:tickLblPos val="nextTo"/>
        <c:crossAx val="197009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es-E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78808D"/>
            </a:solidFill>
            <a:ln w="19050" cap="rnd">
              <a:noFill/>
              <a:round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D67268"/>
              </a:solidFill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0-A086-449F-9CE2-22E6586D82A3}"/>
              </c:ext>
            </c:extLst>
          </c:dPt>
          <c:dPt>
            <c:idx val="5"/>
            <c:invertIfNegative val="0"/>
            <c:bubble3D val="0"/>
            <c:spPr>
              <a:solidFill>
                <a:srgbClr val="5AC9B8"/>
              </a:solidFill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6758-47F9-81CF-5890727174FE}"/>
              </c:ext>
            </c:extLst>
          </c:dPt>
          <c:dPt>
            <c:idx val="11"/>
            <c:invertIfNegative val="0"/>
            <c:bubble3D val="0"/>
            <c:spPr>
              <a:solidFill>
                <a:srgbClr val="D67268"/>
              </a:solidFill>
              <a:ln w="19050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6758-47F9-81CF-5890727174FE}"/>
              </c:ext>
            </c:extLst>
          </c:dPt>
          <c:dLbls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100" b="1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6758-47F9-81CF-5890727174FE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b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</a:defRPr>
                  </a:pPr>
                  <a:endParaRPr lang="es-E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6758-47F9-81CF-5890727174F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>
                        <a:lumMod val="65000"/>
                        <a:lumOff val="35000"/>
                      </a:schemeClr>
                    </a:solidFill>
                  </a:defRPr>
                </a:pPr>
                <a:endParaRPr lang="es-E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Sheet1!$A$2:$A$14</c:f>
              <c:numCache>
                <c:formatCode>General</c:formatCode>
                <c:ptCount val="1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Sheet1!$B$2:$B$14</c:f>
              <c:numCache>
                <c:formatCode>0.00%</c:formatCode>
                <c:ptCount val="13"/>
                <c:pt idx="0">
                  <c:v>9.3652445369406867E-2</c:v>
                </c:pt>
                <c:pt idx="1">
                  <c:v>0.30612244897959184</c:v>
                </c:pt>
                <c:pt idx="2">
                  <c:v>0.23309053069719041</c:v>
                </c:pt>
                <c:pt idx="3">
                  <c:v>0.33999999999999997</c:v>
                </c:pt>
                <c:pt idx="4">
                  <c:v>0.29656607700312176</c:v>
                </c:pt>
                <c:pt idx="5">
                  <c:v>0</c:v>
                </c:pt>
                <c:pt idx="6">
                  <c:v>0</c:v>
                </c:pt>
                <c:pt idx="7">
                  <c:v>0.21852237252861603</c:v>
                </c:pt>
                <c:pt idx="8">
                  <c:v>0.39111111111111108</c:v>
                </c:pt>
                <c:pt idx="9">
                  <c:v>0.3496357960457856</c:v>
                </c:pt>
                <c:pt idx="10">
                  <c:v>0.33777777777777773</c:v>
                </c:pt>
                <c:pt idx="11">
                  <c:v>4.5785639958376693E-2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758-47F9-81CF-5890727174F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1970091408"/>
        <c:axId val="1970092496"/>
      </c:barChart>
      <c:catAx>
        <c:axId val="197009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970092496"/>
        <c:crosses val="autoZero"/>
        <c:auto val="1"/>
        <c:lblAlgn val="ctr"/>
        <c:lblOffset val="100"/>
        <c:noMultiLvlLbl val="0"/>
      </c:catAx>
      <c:valAx>
        <c:axId val="1970092496"/>
        <c:scaling>
          <c:orientation val="minMax"/>
        </c:scaling>
        <c:delete val="1"/>
        <c:axPos val="l"/>
        <c:majorGridlines>
          <c:spPr>
            <a:ln w="3175">
              <a:solidFill>
                <a:srgbClr val="E3E5E9"/>
              </a:solidFill>
            </a:ln>
          </c:spPr>
        </c:majorGridlines>
        <c:numFmt formatCode="0.00%" sourceLinked="1"/>
        <c:majorTickMark val="none"/>
        <c:minorTickMark val="none"/>
        <c:tickLblPos val="nextTo"/>
        <c:crossAx val="19700914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es-E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err="1"/>
              <a:t>Demanda</a:t>
            </a:r>
            <a:r>
              <a:rPr lang="en-US"/>
              <a:t> </a:t>
            </a:r>
            <a:r>
              <a:rPr lang="en-US" err="1"/>
              <a:t>Esperada</a:t>
            </a:r>
            <a:r>
              <a:rPr lang="en-US"/>
              <a:t> </a:t>
            </a:r>
            <a:r>
              <a:rPr lang="en-US" err="1"/>
              <a:t>mensual</a:t>
            </a:r>
            <a:r>
              <a:rPr lang="en-US" baseline="0"/>
              <a:t> 2021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Optimista</c:v>
                </c:pt>
              </c:strCache>
            </c:strRef>
          </c:tx>
          <c:spPr>
            <a:solidFill>
              <a:srgbClr val="78808D"/>
            </a:soli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0</c:formatCode>
                <c:ptCount val="12"/>
                <c:pt idx="0">
                  <c:v>0</c:v>
                </c:pt>
                <c:pt idx="1">
                  <c:v>612.24489795918362</c:v>
                </c:pt>
                <c:pt idx="2">
                  <c:v>372.94484911550467</c:v>
                </c:pt>
                <c:pt idx="3">
                  <c:v>578</c:v>
                </c:pt>
                <c:pt idx="4">
                  <c:v>444.84911550468263</c:v>
                </c:pt>
                <c:pt idx="5">
                  <c:v>0</c:v>
                </c:pt>
                <c:pt idx="6">
                  <c:v>0</c:v>
                </c:pt>
                <c:pt idx="7">
                  <c:v>327.78355879292405</c:v>
                </c:pt>
                <c:pt idx="8">
                  <c:v>860.44444444444434</c:v>
                </c:pt>
                <c:pt idx="9">
                  <c:v>559.417273673257</c:v>
                </c:pt>
                <c:pt idx="10">
                  <c:v>641.7777777777776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F6-44F7-BBFA-A64CF93C2DE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Realista</c:v>
                </c:pt>
              </c:strCache>
            </c:strRef>
          </c:tx>
          <c:spPr>
            <a:solidFill>
              <a:srgbClr val="5AC9B8"/>
            </a:soli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0</c:formatCode>
                <c:ptCount val="12"/>
                <c:pt idx="0">
                  <c:v>0</c:v>
                </c:pt>
                <c:pt idx="1">
                  <c:v>367.34693877551024</c:v>
                </c:pt>
                <c:pt idx="2">
                  <c:v>223.76690946930279</c:v>
                </c:pt>
                <c:pt idx="3">
                  <c:v>346.79999999999995</c:v>
                </c:pt>
                <c:pt idx="4">
                  <c:v>266.90946930280961</c:v>
                </c:pt>
                <c:pt idx="5">
                  <c:v>0</c:v>
                </c:pt>
                <c:pt idx="6">
                  <c:v>0</c:v>
                </c:pt>
                <c:pt idx="7">
                  <c:v>196.67013527575443</c:v>
                </c:pt>
                <c:pt idx="8">
                  <c:v>516.26666666666665</c:v>
                </c:pt>
                <c:pt idx="9">
                  <c:v>335.65036420395415</c:v>
                </c:pt>
                <c:pt idx="10">
                  <c:v>385.06666666666666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F6-44F7-BBFA-A64CF93C2DE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Pesimista</c:v>
                </c:pt>
              </c:strCache>
            </c:strRef>
          </c:tx>
          <c:spPr>
            <a:solidFill>
              <a:srgbClr val="D67268"/>
            </a:soli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Sheet1!$D$2:$D$13</c:f>
              <c:numCache>
                <c:formatCode>0</c:formatCode>
                <c:ptCount val="12"/>
                <c:pt idx="0">
                  <c:v>0</c:v>
                </c:pt>
                <c:pt idx="1">
                  <c:v>122.44897959183675</c:v>
                </c:pt>
                <c:pt idx="2">
                  <c:v>74.588969823100925</c:v>
                </c:pt>
                <c:pt idx="3">
                  <c:v>115.59999999999998</c:v>
                </c:pt>
                <c:pt idx="4">
                  <c:v>88.969823100936523</c:v>
                </c:pt>
                <c:pt idx="5">
                  <c:v>0</c:v>
                </c:pt>
                <c:pt idx="6">
                  <c:v>0</c:v>
                </c:pt>
                <c:pt idx="7">
                  <c:v>65.556711758584811</c:v>
                </c:pt>
                <c:pt idx="8">
                  <c:v>172.08888888888887</c:v>
                </c:pt>
                <c:pt idx="9">
                  <c:v>111.88345473465139</c:v>
                </c:pt>
                <c:pt idx="10">
                  <c:v>128.35555555555553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AF6-44F7-BBFA-A64CF93C2D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57348976"/>
        <c:axId val="1447679408"/>
      </c:barChart>
      <c:catAx>
        <c:axId val="1357348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Mes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447679408"/>
        <c:crosses val="autoZero"/>
        <c:auto val="1"/>
        <c:lblAlgn val="ctr"/>
        <c:lblOffset val="100"/>
        <c:noMultiLvlLbl val="0"/>
      </c:catAx>
      <c:valAx>
        <c:axId val="14476794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err="1"/>
                  <a:t>Demanda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ES"/>
            </a:p>
          </c:txPr>
        </c:title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357348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F51490-CB2A-4D5B-91D5-3C9FFFB95792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086BA8-7D74-47AB-A76C-20B1BA3A5D7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908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C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Dado que es un día lluvioso, se tienen las demandas concordes a su escenario. 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C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precio del servicio es $1,500 por uso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C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costo unitario de la sombrilla es $10,000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C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 gastos administrativos por persona son el salario mínimo diurno del año 2020 contemplado por la inflación esperada del año 2020.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C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inflación esperada para finales del año 2020 son 3.49% (Valora </a:t>
            </a:r>
            <a:r>
              <a:rPr lang="es-CO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Analitik</a:t>
            </a:r>
            <a:r>
              <a:rPr lang="es-C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2020).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C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tasa real va a ser 0, de modo que la tasa de inflación lo consideramos como la misma tasa nominal.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C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 tasa impositiva es del 31% en el año 2021 (Brigard Urrutia, 2020)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s-CO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 VDT para periodos inferiores a un año se consideran despreciables.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86BA8-7D74-47AB-A76C-20B1BA3A5D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4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2788E-631A-4ABC-9D2A-311D853D7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EB82E7-D06C-4DD6-9FCC-A4F9D0B0C7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0B51A-DE41-4F19-AF62-EF71D2D13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173B5-4AA3-4834-BC52-3389C3615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6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21A7C-F03D-458C-B73B-D0BDBFC7B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CC0EED-25B5-4C2A-BE72-6899BCA523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0BAE5-B97C-4B5A-B09F-05E1B3D3C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807E19-B4A6-418E-B30F-02FEE0427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028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7B240DF-3CA9-4578-8E1E-EDBAAEF87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F980FD-4F55-4C6F-866B-8524EC6290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B67FA-1E95-4F6B-9A1C-36BD71EB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1FF0-A213-4429-8A80-C0D4B5484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46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1EE0-F828-498B-83D2-7EBC8A8DD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365EF-B780-4283-9FF4-28C055E4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2EAB0-38DE-41A5-AA75-02AFA4188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6FBE4-E64D-4E72-9B53-A900919E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43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40064-07B3-469A-B6AF-35BEFFC2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643A9-FC66-40F6-BEEE-5071CF89E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0CE57-58BF-4F97-943D-379D270B0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03A9F-D7BB-4E0D-8D0F-9B2C28B53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38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9A2BB-CC0E-4861-8F47-BC542C62F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464B7-0E04-4438-B3F8-479ACBF3A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51828-A431-4E1B-AE41-2D4986FE9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FF08E-220C-4FB6-A7C3-AA0FD317B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4B3CE-86A1-428A-A95F-B1D94BB10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84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0BB51-8AAE-4FFB-BB6C-DF55BBCAA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F5BD9F-F70C-490A-A127-D240707B52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BBC07A-781B-424B-BB17-2C5AD77C69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B18796-F877-4BA5-A3A8-1BD44B3B15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91DAA2-4D39-4A7F-B0C2-24C577CECB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F213F0-055B-4264-A166-A8638D141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5E87EE-320F-4D58-A05E-5B036018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7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21CB9-D60E-4627-BCF1-47F763507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EAACA-E35D-4F9F-919A-1814D80E7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362DF-EB78-4514-AF61-3E7654C3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966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A721B7-9587-45C3-A5F7-7CCF32B61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26E0B-1F66-49F2-9319-45AFE874D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17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368E-3B40-4228-B37A-BC957672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A7762-DCC9-4094-BB34-6663D5052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64A816-508A-44A4-9016-6594C971C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C5A82B-C7FF-4D5F-BFCD-D72AA4863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60EB6-1427-4BB1-9CF2-FC7D2F3D9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865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1613-3204-4909-A1DA-BB844F22D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36B4A-F8C7-4683-A768-AB5B13D3BE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D35897-4E4E-440F-988B-1B7EFC307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8316A-5CC0-4412-8E2E-714C99BAD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0A7CA-A761-4FCF-AD05-127B7EA8F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30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4F5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49BB83-F7F5-4800-BE35-56F886B0A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424"/>
            <a:ext cx="10515600" cy="830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B2196-1783-4284-B4B1-7C409DCAA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6335A-446C-4315-BC6B-CE4694555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/>
              <a:t>Estrategia Organizacional 2020-10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1A0E9-6044-4CAE-AD25-51B326CE2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80F820-5E9D-4F37-818E-4F4CDDCCA7EA}" type="slidenum">
              <a:rPr lang="en-US" smtClean="0"/>
              <a:t>‹Nº›</a:t>
            </a:fld>
            <a:endParaRPr lang="en-US"/>
          </a:p>
        </p:txBody>
      </p:sp>
      <p:pic>
        <p:nvPicPr>
          <p:cNvPr id="9" name="Picture 8" descr="A close up of a computer&#10;&#10;Description automatically generated">
            <a:extLst>
              <a:ext uri="{FF2B5EF4-FFF2-40B4-BE49-F238E27FC236}">
                <a16:creationId xmlns:a16="http://schemas.microsoft.com/office/drawing/2014/main" id="{2DBCFC2F-F967-44B8-853C-3111D2565BA4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58" y="153521"/>
            <a:ext cx="1217083" cy="36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67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n umbrella&#10;&#10;Description automatically generated">
            <a:extLst>
              <a:ext uri="{FF2B5EF4-FFF2-40B4-BE49-F238E27FC236}">
                <a16:creationId xmlns:a16="http://schemas.microsoft.com/office/drawing/2014/main" id="{A91BA53E-F2CC-4E03-BFC5-4068697670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3842" y="1876097"/>
            <a:ext cx="6584619" cy="552095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0ECC5FC-B185-42C6-8FDF-CB984C272385}"/>
              </a:ext>
            </a:extLst>
          </p:cNvPr>
          <p:cNvSpPr/>
          <p:nvPr/>
        </p:nvSpPr>
        <p:spPr>
          <a:xfrm>
            <a:off x="0" y="2704564"/>
            <a:ext cx="12192000" cy="4153436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blurRad="127000" dist="38100" dir="16200000" sx="101000" sy="101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6F6F6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20A23E-C7DA-4377-8E9D-F2F8E9B64A5F}"/>
              </a:ext>
            </a:extLst>
          </p:cNvPr>
          <p:cNvSpPr txBox="1"/>
          <p:nvPr/>
        </p:nvSpPr>
        <p:spPr>
          <a:xfrm>
            <a:off x="2500842" y="2972285"/>
            <a:ext cx="71903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6600">
                <a:latin typeface="+mj-lt"/>
                <a:cs typeface="Quire Sans" panose="020B0502040400020003" pitchFamily="34" charset="0"/>
              </a:rPr>
              <a:t>Uniumbrella</a:t>
            </a:r>
            <a:endParaRPr lang="en-US" sz="6600">
              <a:latin typeface="+mj-lt"/>
              <a:cs typeface="Quire Sans" panose="020B0502040400020003" pitchFamily="34" charset="0"/>
            </a:endParaRPr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19309EC1-78D2-418F-9473-C45EE8F8AD7D}"/>
              </a:ext>
            </a:extLst>
          </p:cNvPr>
          <p:cNvSpPr txBox="1">
            <a:spLocks/>
          </p:cNvSpPr>
          <p:nvPr/>
        </p:nvSpPr>
        <p:spPr>
          <a:xfrm>
            <a:off x="4109535" y="4081042"/>
            <a:ext cx="3972928" cy="240897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Santiago Andrés Duque </a:t>
            </a:r>
            <a:r>
              <a:rPr lang="en-US" sz="1800" err="1">
                <a:solidFill>
                  <a:schemeClr val="tx1">
                    <a:lumMod val="95000"/>
                    <a:lumOff val="5000"/>
                  </a:schemeClr>
                </a:solidFill>
              </a:rPr>
              <a:t>Caicedo</a:t>
            </a:r>
            <a:b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s-CO" sz="1400">
                <a:solidFill>
                  <a:schemeClr val="tx1">
                    <a:lumMod val="95000"/>
                    <a:lumOff val="5000"/>
                  </a:schemeClr>
                </a:solidFill>
              </a:rPr>
              <a:t>201728162</a:t>
            </a:r>
            <a:endParaRPr lang="es-CO" sz="18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 algn="ctr">
              <a:buNone/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Cristian Alejandro Cedeño Cabrera</a:t>
            </a:r>
            <a:b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201717713</a:t>
            </a:r>
          </a:p>
          <a:p>
            <a:pPr marL="0" indent="0" algn="ctr">
              <a:buNone/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Min Chang Park</a:t>
            </a:r>
            <a:b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201631807</a:t>
            </a:r>
          </a:p>
          <a:p>
            <a:pPr marL="0" indent="0" algn="ctr">
              <a:buNone/>
            </a:pPr>
            <a: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  <a:t>Mateo Martínez Rojas</a:t>
            </a:r>
            <a:br>
              <a:rPr lang="en-US" sz="180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201531659</a:t>
            </a:r>
            <a:endParaRPr lang="en-US" sz="180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75BDA8A-6A4D-449F-895C-2783DF1BE5CB}"/>
              </a:ext>
            </a:extLst>
          </p:cNvPr>
          <p:cNvCxnSpPr>
            <a:cxnSpLocks/>
          </p:cNvCxnSpPr>
          <p:nvPr/>
        </p:nvCxnSpPr>
        <p:spPr>
          <a:xfrm>
            <a:off x="3822031" y="3941355"/>
            <a:ext cx="4547937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9E76A1AC-5EDF-43DB-A8D8-A2141650B23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27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27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59259E-6 L -1.875E-6 -0.25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31">
            <a:extLst>
              <a:ext uri="{FF2B5EF4-FFF2-40B4-BE49-F238E27FC236}">
                <a16:creationId xmlns:a16="http://schemas.microsoft.com/office/drawing/2014/main" id="{16E70CBA-E89A-4162-A0C0-59D7399EA09B}"/>
              </a:ext>
            </a:extLst>
          </p:cNvPr>
          <p:cNvSpPr/>
          <p:nvPr/>
        </p:nvSpPr>
        <p:spPr>
          <a:xfrm>
            <a:off x="892700" y="5741261"/>
            <a:ext cx="180000" cy="180000"/>
          </a:xfrm>
          <a:prstGeom prst="ellipse">
            <a:avLst/>
          </a:prstGeom>
          <a:solidFill>
            <a:srgbClr val="D8EBE9"/>
          </a:solidFill>
          <a:ln w="19050">
            <a:solidFill>
              <a:srgbClr val="5AC9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32">
            <a:extLst>
              <a:ext uri="{FF2B5EF4-FFF2-40B4-BE49-F238E27FC236}">
                <a16:creationId xmlns:a16="http://schemas.microsoft.com/office/drawing/2014/main" id="{3183439B-9F5A-4883-B90E-D4B7C47B341B}"/>
              </a:ext>
            </a:extLst>
          </p:cNvPr>
          <p:cNvSpPr/>
          <p:nvPr/>
        </p:nvSpPr>
        <p:spPr>
          <a:xfrm>
            <a:off x="1254853" y="5712913"/>
            <a:ext cx="16514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err="1">
                <a:solidFill>
                  <a:srgbClr val="929DA9"/>
                </a:solidFill>
                <a:cs typeface="Aharoni" panose="02010803020104030203" pitchFamily="2" charset="-79"/>
              </a:rPr>
              <a:t>Datos</a:t>
            </a:r>
            <a:r>
              <a:rPr lang="en-US" altLang="ko-KR" sz="1000">
                <a:solidFill>
                  <a:srgbClr val="929DA9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000" err="1">
                <a:solidFill>
                  <a:srgbClr val="929DA9"/>
                </a:solidFill>
                <a:cs typeface="Aharoni" panose="02010803020104030203" pitchFamily="2" charset="-79"/>
              </a:rPr>
              <a:t>basados</a:t>
            </a:r>
            <a:r>
              <a:rPr lang="en-US" altLang="ko-KR" sz="1000">
                <a:solidFill>
                  <a:srgbClr val="929DA9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000" err="1">
                <a:solidFill>
                  <a:srgbClr val="929DA9"/>
                </a:solidFill>
                <a:cs typeface="Aharoni" panose="02010803020104030203" pitchFamily="2" charset="-79"/>
              </a:rPr>
              <a:t>en</a:t>
            </a:r>
            <a:r>
              <a:rPr lang="en-US" altLang="ko-KR" sz="1000">
                <a:solidFill>
                  <a:srgbClr val="929DA9"/>
                </a:solidFill>
                <a:cs typeface="Aharoni" panose="02010803020104030203" pitchFamily="2" charset="-79"/>
              </a:rPr>
              <a:t> supuestos</a:t>
            </a:r>
          </a:p>
        </p:txBody>
      </p:sp>
      <p:sp>
        <p:nvSpPr>
          <p:cNvPr id="7" name="타원 33">
            <a:extLst>
              <a:ext uri="{FF2B5EF4-FFF2-40B4-BE49-F238E27FC236}">
                <a16:creationId xmlns:a16="http://schemas.microsoft.com/office/drawing/2014/main" id="{0E2340CC-C8C7-474A-9CE0-2F55B00B3B9A}"/>
              </a:ext>
            </a:extLst>
          </p:cNvPr>
          <p:cNvSpPr/>
          <p:nvPr/>
        </p:nvSpPr>
        <p:spPr>
          <a:xfrm>
            <a:off x="892700" y="6141311"/>
            <a:ext cx="180000" cy="180000"/>
          </a:xfrm>
          <a:prstGeom prst="ellipse">
            <a:avLst/>
          </a:prstGeom>
          <a:noFill/>
          <a:ln w="6350">
            <a:solidFill>
              <a:srgbClr val="929DA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사각형 34">
            <a:extLst>
              <a:ext uri="{FF2B5EF4-FFF2-40B4-BE49-F238E27FC236}">
                <a16:creationId xmlns:a16="http://schemas.microsoft.com/office/drawing/2014/main" id="{4ECE9D0B-6194-40FD-A804-2B263C07D40B}"/>
              </a:ext>
            </a:extLst>
          </p:cNvPr>
          <p:cNvSpPr/>
          <p:nvPr/>
        </p:nvSpPr>
        <p:spPr>
          <a:xfrm>
            <a:off x="1254853" y="6108200"/>
            <a:ext cx="180850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err="1">
                <a:solidFill>
                  <a:srgbClr val="929DA9"/>
                </a:solidFill>
                <a:cs typeface="Aharoni" panose="02010803020104030203" pitchFamily="2" charset="-79"/>
              </a:rPr>
              <a:t>Datos</a:t>
            </a:r>
            <a:r>
              <a:rPr lang="en-US" altLang="ko-KR" sz="1000">
                <a:solidFill>
                  <a:srgbClr val="929DA9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000" err="1">
                <a:solidFill>
                  <a:srgbClr val="929DA9"/>
                </a:solidFill>
                <a:cs typeface="Aharoni" panose="02010803020104030203" pitchFamily="2" charset="-79"/>
              </a:rPr>
              <a:t>basados</a:t>
            </a:r>
            <a:r>
              <a:rPr lang="en-US" altLang="ko-KR" sz="1000">
                <a:solidFill>
                  <a:srgbClr val="929DA9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000" err="1">
                <a:solidFill>
                  <a:srgbClr val="929DA9"/>
                </a:solidFill>
                <a:cs typeface="Aharoni" panose="02010803020104030203" pitchFamily="2" charset="-79"/>
              </a:rPr>
              <a:t>en</a:t>
            </a:r>
            <a:r>
              <a:rPr lang="en-US" altLang="ko-KR" sz="1000">
                <a:solidFill>
                  <a:srgbClr val="929DA9"/>
                </a:solidFill>
                <a:cs typeface="Aharoni" panose="02010803020104030203" pitchFamily="2" charset="-79"/>
              </a:rPr>
              <a:t> </a:t>
            </a:r>
            <a:r>
              <a:rPr lang="en-US" altLang="ko-KR" sz="1000" err="1">
                <a:solidFill>
                  <a:srgbClr val="929DA9"/>
                </a:solidFill>
                <a:cs typeface="Aharoni" panose="02010803020104030203" pitchFamily="2" charset="-79"/>
              </a:rPr>
              <a:t>investigación</a:t>
            </a:r>
            <a:endParaRPr lang="en-US" altLang="ko-KR" sz="1000">
              <a:solidFill>
                <a:srgbClr val="929DA9"/>
              </a:solidFill>
              <a:cs typeface="Aharoni" panose="02010803020104030203" pitchFamily="2" charset="-79"/>
            </a:endParaRPr>
          </a:p>
        </p:txBody>
      </p:sp>
      <p:sp>
        <p:nvSpPr>
          <p:cNvPr id="9" name="모서리가 둥근 직사각형 39">
            <a:extLst>
              <a:ext uri="{FF2B5EF4-FFF2-40B4-BE49-F238E27FC236}">
                <a16:creationId xmlns:a16="http://schemas.microsoft.com/office/drawing/2014/main" id="{CA70979F-4133-48AD-92E1-5FDE6E6B0576}"/>
              </a:ext>
            </a:extLst>
          </p:cNvPr>
          <p:cNvSpPr/>
          <p:nvPr/>
        </p:nvSpPr>
        <p:spPr>
          <a:xfrm>
            <a:off x="349204" y="2401489"/>
            <a:ext cx="543496" cy="24509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b="1">
                <a:solidFill>
                  <a:prstClr val="white"/>
                </a:solidFill>
              </a:rPr>
              <a:t>Check</a:t>
            </a:r>
            <a:endParaRPr lang="ko-KR" altLang="en-US" sz="1050" b="1">
              <a:solidFill>
                <a:prstClr val="white"/>
              </a:solidFill>
            </a:endParaRPr>
          </a:p>
        </p:txBody>
      </p:sp>
      <p:sp>
        <p:nvSpPr>
          <p:cNvPr id="10" name="모서리가 둥근 직사각형 40">
            <a:extLst>
              <a:ext uri="{FF2B5EF4-FFF2-40B4-BE49-F238E27FC236}">
                <a16:creationId xmlns:a16="http://schemas.microsoft.com/office/drawing/2014/main" id="{13FEFA60-12DD-42F0-B647-EF6C0569F826}"/>
              </a:ext>
            </a:extLst>
          </p:cNvPr>
          <p:cNvSpPr/>
          <p:nvPr/>
        </p:nvSpPr>
        <p:spPr>
          <a:xfrm>
            <a:off x="349204" y="3783698"/>
            <a:ext cx="543496" cy="24509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sz="1050" b="1">
                <a:solidFill>
                  <a:prstClr val="white"/>
                </a:solidFill>
              </a:rPr>
              <a:t>Check</a:t>
            </a:r>
            <a:endParaRPr lang="ko-KR" altLang="en-US" sz="1050" b="1">
              <a:solidFill>
                <a:prstClr val="white"/>
              </a:solidFill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263BFDF-BE58-4839-B37B-E194A252D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953144"/>
              </p:ext>
            </p:extLst>
          </p:nvPr>
        </p:nvGraphicFramePr>
        <p:xfrm>
          <a:off x="1072700" y="1336674"/>
          <a:ext cx="10054645" cy="4227174"/>
        </p:xfrm>
        <a:graphic>
          <a:graphicData uri="http://schemas.openxmlformats.org/drawingml/2006/table">
            <a:tbl>
              <a:tblPr/>
              <a:tblGrid>
                <a:gridCol w="2357445">
                  <a:extLst>
                    <a:ext uri="{9D8B030D-6E8A-4147-A177-3AD203B41FA5}">
                      <a16:colId xmlns:a16="http://schemas.microsoft.com/office/drawing/2014/main" val="3442457259"/>
                    </a:ext>
                  </a:extLst>
                </a:gridCol>
                <a:gridCol w="2840295">
                  <a:extLst>
                    <a:ext uri="{9D8B030D-6E8A-4147-A177-3AD203B41FA5}">
                      <a16:colId xmlns:a16="http://schemas.microsoft.com/office/drawing/2014/main" val="1211132876"/>
                    </a:ext>
                  </a:extLst>
                </a:gridCol>
                <a:gridCol w="2357445">
                  <a:extLst>
                    <a:ext uri="{9D8B030D-6E8A-4147-A177-3AD203B41FA5}">
                      <a16:colId xmlns:a16="http://schemas.microsoft.com/office/drawing/2014/main" val="359563254"/>
                    </a:ext>
                  </a:extLst>
                </a:gridCol>
                <a:gridCol w="2499460">
                  <a:extLst>
                    <a:ext uri="{9D8B030D-6E8A-4147-A177-3AD203B41FA5}">
                      <a16:colId xmlns:a16="http://schemas.microsoft.com/office/drawing/2014/main" val="3706134177"/>
                    </a:ext>
                  </a:extLst>
                </a:gridCol>
              </a:tblGrid>
              <a:tr h="469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err="1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Supuestos</a:t>
                      </a:r>
                      <a:endParaRPr lang="en-US" sz="2000" b="0" i="0" u="none" strike="noStrike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Valor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Unidad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Comentarios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012098"/>
                  </a:ext>
                </a:extLst>
              </a:tr>
              <a:tr h="46968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err="1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Demanda</a:t>
                      </a:r>
                      <a:endParaRPr lang="en-US" sz="2000" b="0" i="0" u="none" strike="noStrike">
                        <a:solidFill>
                          <a:srgbClr val="F2F2F2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usos</a:t>
                      </a:r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en-US" sz="2000" b="0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día</a:t>
                      </a:r>
                      <a:endParaRPr lang="en-US" sz="2000" b="0" i="0" u="none" strike="noStrike">
                        <a:solidFill>
                          <a:srgbClr val="78808D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Realista</a:t>
                      </a:r>
                      <a:endParaRPr lang="en-US" sz="2000" b="1" i="0" u="none" strike="noStrike">
                        <a:solidFill>
                          <a:srgbClr val="78808D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814986"/>
                  </a:ext>
                </a:extLst>
              </a:tr>
              <a:tr h="4696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usos</a:t>
                      </a:r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en-US" sz="2000" b="0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día</a:t>
                      </a:r>
                      <a:endParaRPr lang="en-US" sz="2000" b="0" i="0" u="none" strike="noStrike">
                        <a:solidFill>
                          <a:srgbClr val="78808D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Pesimista</a:t>
                      </a:r>
                      <a:endParaRPr lang="en-US" sz="2000" b="1" i="0" u="none" strike="noStrike">
                        <a:solidFill>
                          <a:srgbClr val="78808D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4355797"/>
                  </a:ext>
                </a:extLst>
              </a:tr>
              <a:tr h="4696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usos</a:t>
                      </a:r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en-US" sz="2000" b="0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día</a:t>
                      </a:r>
                      <a:endParaRPr lang="en-US" sz="2000" b="0" i="0" u="none" strike="noStrike">
                        <a:solidFill>
                          <a:srgbClr val="78808D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Optimista</a:t>
                      </a:r>
                      <a:endParaRPr lang="en-US" sz="2000" b="1" i="0" u="none" strike="noStrike">
                        <a:solidFill>
                          <a:srgbClr val="78808D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2374230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Precio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 $                    1,500.00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$/</a:t>
                      </a:r>
                      <a:r>
                        <a:rPr lang="en-US" sz="2000" b="0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uso</a:t>
                      </a:r>
                      <a:endParaRPr lang="en-US" sz="2000" b="0" i="0" u="none" strike="noStrike">
                        <a:solidFill>
                          <a:srgbClr val="78808D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1544890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Costo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 $                 10,000.00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$/und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 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449302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Gastos Admin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 $                    7,761.75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$/hora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SMLV</a:t>
                      </a:r>
                      <a:r>
                        <a:rPr lang="en-US" sz="2000" b="0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+</a:t>
                      </a:r>
                      <a:r>
                        <a:rPr lang="en-US" sz="2000" b="1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Auxilio</a:t>
                      </a:r>
                      <a:r>
                        <a:rPr lang="en-US" sz="2000" b="0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+</a:t>
                      </a:r>
                      <a:r>
                        <a:rPr lang="en-US" sz="2000" b="1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Inflación</a:t>
                      </a:r>
                      <a:endParaRPr lang="en-US" sz="2000" b="1" i="0" u="none" strike="noStrike">
                        <a:solidFill>
                          <a:srgbClr val="78808D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686292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Inflación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3.49%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anual</a:t>
                      </a:r>
                      <a:endParaRPr lang="en-US" sz="2000" b="0" i="0" u="none" strike="noStrike">
                        <a:solidFill>
                          <a:srgbClr val="78808D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2020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161056"/>
                  </a:ext>
                </a:extLst>
              </a:tr>
              <a:tr h="4696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+mj-lt"/>
                        </a:rPr>
                        <a:t>Tasa impositiva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31%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err="1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anual</a:t>
                      </a:r>
                      <a:endParaRPr lang="en-US" sz="2000" b="0" i="0" u="none" strike="noStrike">
                        <a:solidFill>
                          <a:srgbClr val="78808D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i="0" u="none" strike="noStrike">
                          <a:solidFill>
                            <a:srgbClr val="78808D"/>
                          </a:solidFill>
                          <a:effectLst/>
                          <a:latin typeface="+mj-lt"/>
                        </a:rPr>
                        <a:t>2021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6819144"/>
                  </a:ext>
                </a:extLst>
              </a:tr>
            </a:tbl>
          </a:graphicData>
        </a:graphic>
      </p:graphicFrame>
      <p:graphicFrame>
        <p:nvGraphicFramePr>
          <p:cNvPr id="15" name="표 38">
            <a:extLst>
              <a:ext uri="{FF2B5EF4-FFF2-40B4-BE49-F238E27FC236}">
                <a16:creationId xmlns:a16="http://schemas.microsoft.com/office/drawing/2014/main" id="{6BA2C579-3EBC-45EF-8C18-92FBB1ADA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5651079"/>
              </p:ext>
            </p:extLst>
          </p:nvPr>
        </p:nvGraphicFramePr>
        <p:xfrm>
          <a:off x="1064655" y="1815920"/>
          <a:ext cx="10062690" cy="14162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2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1622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표 38">
            <a:extLst>
              <a:ext uri="{FF2B5EF4-FFF2-40B4-BE49-F238E27FC236}">
                <a16:creationId xmlns:a16="http://schemas.microsoft.com/office/drawing/2014/main" id="{E24D9034-4EBC-4954-A6B0-DF8410F6F7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025000"/>
              </p:ext>
            </p:extLst>
          </p:nvPr>
        </p:nvGraphicFramePr>
        <p:xfrm>
          <a:off x="1056610" y="3685239"/>
          <a:ext cx="10062690" cy="4660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2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660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직사각형 4">
            <a:extLst>
              <a:ext uri="{FF2B5EF4-FFF2-40B4-BE49-F238E27FC236}">
                <a16:creationId xmlns:a16="http://schemas.microsoft.com/office/drawing/2014/main" id="{DCDFBE12-9872-4140-8BBA-74824A8444D7}"/>
              </a:ext>
            </a:extLst>
          </p:cNvPr>
          <p:cNvSpPr/>
          <p:nvPr/>
        </p:nvSpPr>
        <p:spPr>
          <a:xfrm>
            <a:off x="3118875" y="339182"/>
            <a:ext cx="5938160" cy="83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err="1">
                <a:solidFill>
                  <a:srgbClr val="78808D"/>
                </a:solidFill>
              </a:rPr>
              <a:t>Supuestos</a:t>
            </a:r>
            <a:r>
              <a:rPr lang="en-US" altLang="ko-KR" sz="3600" b="1" i="1" kern="0">
                <a:solidFill>
                  <a:srgbClr val="78808D"/>
                </a:solidFill>
              </a:rPr>
              <a:t> del FCL</a:t>
            </a:r>
          </a:p>
        </p:txBody>
      </p:sp>
      <p:sp>
        <p:nvSpPr>
          <p:cNvPr id="18" name="모서리가 둥근 직사각형 31">
            <a:extLst>
              <a:ext uri="{FF2B5EF4-FFF2-40B4-BE49-F238E27FC236}">
                <a16:creationId xmlns:a16="http://schemas.microsoft.com/office/drawing/2014/main" id="{933FBCF3-5A9A-4162-80BD-2EFFF75BD3F1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9" name="모서리가 둥근 직사각형 14">
            <a:extLst>
              <a:ext uri="{FF2B5EF4-FFF2-40B4-BE49-F238E27FC236}">
                <a16:creationId xmlns:a16="http://schemas.microsoft.com/office/drawing/2014/main" id="{35B501FA-8A92-4962-A1A1-7D8A893F0F54}"/>
              </a:ext>
            </a:extLst>
          </p:cNvPr>
          <p:cNvSpPr/>
          <p:nvPr/>
        </p:nvSpPr>
        <p:spPr>
          <a:xfrm>
            <a:off x="2968064" y="136027"/>
            <a:ext cx="2296268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3. </a:t>
            </a:r>
            <a:r>
              <a:rPr lang="en-US" altLang="ko-KR" sz="1600" b="1" err="1">
                <a:solidFill>
                  <a:prstClr val="white"/>
                </a:solidFill>
              </a:rPr>
              <a:t>Viabilidad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r>
              <a:rPr lang="en-US" altLang="ko-KR" sz="1600" b="1" err="1">
                <a:solidFill>
                  <a:prstClr val="white"/>
                </a:solidFill>
              </a:rPr>
              <a:t>Financiera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96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9">
            <a:extLst>
              <a:ext uri="{FF2B5EF4-FFF2-40B4-BE49-F238E27FC236}">
                <a16:creationId xmlns:a16="http://schemas.microsoft.com/office/drawing/2014/main" id="{0DFB865C-E586-4F4E-9D04-6AB3AB371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786968"/>
              </p:ext>
            </p:extLst>
          </p:nvPr>
        </p:nvGraphicFramePr>
        <p:xfrm>
          <a:off x="1231035" y="2541480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C2650EF-343B-47B3-B473-3F566C904473}"/>
              </a:ext>
            </a:extLst>
          </p:cNvPr>
          <p:cNvSpPr/>
          <p:nvPr/>
        </p:nvSpPr>
        <p:spPr>
          <a:xfrm>
            <a:off x="0" y="5817477"/>
            <a:ext cx="12192000" cy="1040524"/>
          </a:xfrm>
          <a:prstGeom prst="rect">
            <a:avLst/>
          </a:prstGeom>
          <a:solidFill>
            <a:srgbClr val="F4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직사각형 4">
                <a:extLst>
                  <a:ext uri="{FF2B5EF4-FFF2-40B4-BE49-F238E27FC236}">
                    <a16:creationId xmlns:a16="http://schemas.microsoft.com/office/drawing/2014/main" id="{10B19330-3F46-437A-B9DD-0490159D9544}"/>
                  </a:ext>
                </a:extLst>
              </p:cNvPr>
              <p:cNvSpPr/>
              <p:nvPr/>
            </p:nvSpPr>
            <p:spPr>
              <a:xfrm>
                <a:off x="2083676" y="666961"/>
                <a:ext cx="8024648" cy="152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Probabilidad</a:t>
                </a:r>
                <a:r>
                  <a:rPr lang="en-US" altLang="ko-KR" sz="3600" b="1" i="1" kern="0">
                    <a:solidFill>
                      <a:srgbClr val="78808D"/>
                    </a:solidFill>
                  </a:rPr>
                  <a:t> de Lluvia </a:t>
                </a:r>
                <a:br>
                  <a:rPr lang="en-US" altLang="ko-KR" sz="3600" b="1" i="1" kern="0">
                    <a:solidFill>
                      <a:srgbClr val="78808D"/>
                    </a:solidFill>
                  </a:rPr>
                </a:b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en</a:t>
                </a:r>
                <a:r>
                  <a:rPr lang="en-US" altLang="ko-KR" sz="3600" b="1" i="1" kern="0">
                    <a:solidFill>
                      <a:srgbClr val="78808D"/>
                    </a:solidFill>
                  </a:rPr>
                  <a:t> </a:t>
                </a: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días</a:t>
                </a:r>
                <a:r>
                  <a:rPr lang="en-US" altLang="ko-KR" sz="3600" b="1" i="1" kern="0">
                    <a:solidFill>
                      <a:srgbClr val="78808D"/>
                    </a:solidFill>
                  </a:rPr>
                  <a:t> </a:t>
                </a: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académicos</a:t>
                </a:r>
                <a:endParaRPr lang="en-US" altLang="ko-KR" sz="3600" b="1" i="1" kern="0">
                  <a:solidFill>
                    <a:srgbClr val="78808D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400" b="0" i="1" smtClean="0">
                          <a:solidFill>
                            <a:srgbClr val="78808D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𝑙𝑙𝑢𝑣𝑖𝑜𝑠𝑜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𝑎𝑐𝑎𝑑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𝑚𝑖𝑐𝑜</m:t>
                          </m:r>
                        </m:e>
                      </m:d>
                    </m:oMath>
                  </m:oMathPara>
                </a14:m>
                <a:endParaRPr lang="ko-KR" altLang="en-US" sz="9600" kern="0">
                  <a:solidFill>
                    <a:srgbClr val="78808D"/>
                  </a:solidFill>
                </a:endParaRPr>
              </a:p>
            </p:txBody>
          </p:sp>
        </mc:Choice>
        <mc:Fallback xmlns="">
          <p:sp>
            <p:nvSpPr>
              <p:cNvPr id="27" name="직사각형 4">
                <a:extLst>
                  <a:ext uri="{FF2B5EF4-FFF2-40B4-BE49-F238E27FC236}">
                    <a16:creationId xmlns:a16="http://schemas.microsoft.com/office/drawing/2014/main" id="{10B19330-3F46-437A-B9DD-0490159D95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76" y="666961"/>
                <a:ext cx="8024648" cy="1523494"/>
              </a:xfrm>
              <a:prstGeom prst="rect">
                <a:avLst/>
              </a:prstGeom>
              <a:blipFill>
                <a:blip r:embed="rId3"/>
                <a:stretch>
                  <a:fillRect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모서리가 둥근 직사각형 31">
            <a:extLst>
              <a:ext uri="{FF2B5EF4-FFF2-40B4-BE49-F238E27FC236}">
                <a16:creationId xmlns:a16="http://schemas.microsoft.com/office/drawing/2014/main" id="{44C91F58-DAF8-4195-921F-0566BC398A69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29" name="모서리가 둥근 직사각형 14">
            <a:extLst>
              <a:ext uri="{FF2B5EF4-FFF2-40B4-BE49-F238E27FC236}">
                <a16:creationId xmlns:a16="http://schemas.microsoft.com/office/drawing/2014/main" id="{78CCD132-3CA3-4AF7-872B-F88E43D05B43}"/>
              </a:ext>
            </a:extLst>
          </p:cNvPr>
          <p:cNvSpPr/>
          <p:nvPr/>
        </p:nvSpPr>
        <p:spPr>
          <a:xfrm>
            <a:off x="2968064" y="136027"/>
            <a:ext cx="2296268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3. </a:t>
            </a:r>
            <a:r>
              <a:rPr lang="en-US" altLang="ko-KR" sz="1600" b="1" err="1">
                <a:solidFill>
                  <a:prstClr val="white"/>
                </a:solidFill>
              </a:rPr>
              <a:t>Viabilidad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r>
              <a:rPr lang="en-US" altLang="ko-KR" sz="1600" b="1" err="1">
                <a:solidFill>
                  <a:prstClr val="white"/>
                </a:solidFill>
              </a:rPr>
              <a:t>Financiera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2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chart seriesIdx="0" categoryIdx="4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graphicEl>
                                              <a:chart seriesIdx="0" categoryIdx="5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graphicEl>
                                              <a:chart seriesIdx="0" categoryIdx="6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graphicEl>
                                              <a:chart seriesIdx="0" categoryIdx="7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chart seriesIdx="0" categoryIdx="8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graphicEl>
                                              <a:chart seriesIdx="0" categoryIdx="9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graphicEl>
                                              <a:chart seriesIdx="0" categoryIdx="1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graphicEl>
                                              <a:chart seriesIdx="0" categoryIdx="1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seriesEl"/>
        </p:bldSub>
      </p:bldGraphic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9">
            <a:extLst>
              <a:ext uri="{FF2B5EF4-FFF2-40B4-BE49-F238E27FC236}">
                <a16:creationId xmlns:a16="http://schemas.microsoft.com/office/drawing/2014/main" id="{0DFB865C-E586-4F4E-9D04-6AB3AB3712C9}"/>
              </a:ext>
            </a:extLst>
          </p:cNvPr>
          <p:cNvGraphicFramePr/>
          <p:nvPr/>
        </p:nvGraphicFramePr>
        <p:xfrm>
          <a:off x="1231035" y="2541480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꺾인 연결선 12">
            <a:extLst>
              <a:ext uri="{FF2B5EF4-FFF2-40B4-BE49-F238E27FC236}">
                <a16:creationId xmlns:a16="http://schemas.microsoft.com/office/drawing/2014/main" id="{337B75DC-2ABE-44AB-9697-A68E90C2BEC3}"/>
              </a:ext>
            </a:extLst>
          </p:cNvPr>
          <p:cNvCxnSpPr>
            <a:cxnSpLocks/>
            <a:stCxn id="4" idx="1"/>
            <a:endCxn id="5" idx="0"/>
          </p:cNvCxnSpPr>
          <p:nvPr/>
        </p:nvCxnSpPr>
        <p:spPr>
          <a:xfrm rot="10800000" flipV="1">
            <a:off x="7816095" y="2163714"/>
            <a:ext cx="863748" cy="510745"/>
          </a:xfrm>
          <a:prstGeom prst="bentConnector2">
            <a:avLst/>
          </a:prstGeom>
          <a:ln>
            <a:solidFill>
              <a:srgbClr val="5AC9B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19">
            <a:extLst>
              <a:ext uri="{FF2B5EF4-FFF2-40B4-BE49-F238E27FC236}">
                <a16:creationId xmlns:a16="http://schemas.microsoft.com/office/drawing/2014/main" id="{0B1F2C5D-2D65-4D98-A142-250EB318D2D0}"/>
              </a:ext>
            </a:extLst>
          </p:cNvPr>
          <p:cNvSpPr/>
          <p:nvPr/>
        </p:nvSpPr>
        <p:spPr>
          <a:xfrm>
            <a:off x="8679843" y="1602722"/>
            <a:ext cx="2892848" cy="11219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err="1">
                <a:solidFill>
                  <a:srgbClr val="5AC9B8"/>
                </a:solidFill>
              </a:rPr>
              <a:t>Máxima</a:t>
            </a:r>
            <a:r>
              <a:rPr lang="en-US" altLang="ko-KR" sz="1400" b="1">
                <a:solidFill>
                  <a:srgbClr val="5AC9B8"/>
                </a:solidFill>
              </a:rPr>
              <a:t> </a:t>
            </a:r>
            <a:r>
              <a:rPr lang="en-US" altLang="ko-KR" sz="1400" b="1" err="1">
                <a:solidFill>
                  <a:srgbClr val="5AC9B8"/>
                </a:solidFill>
              </a:rPr>
              <a:t>probabilidad</a:t>
            </a:r>
            <a:r>
              <a:rPr lang="en-US" altLang="ko-KR" sz="1400" b="1">
                <a:solidFill>
                  <a:srgbClr val="5AC9B8"/>
                </a:solidFill>
              </a:rPr>
              <a:t>	</a:t>
            </a:r>
            <a:endParaRPr lang="en-US" altLang="ko-KR" sz="1050">
              <a:solidFill>
                <a:srgbClr val="78808D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err="1">
                <a:solidFill>
                  <a:srgbClr val="78808D"/>
                </a:solidFill>
              </a:rPr>
              <a:t>Mes</a:t>
            </a:r>
            <a:r>
              <a:rPr lang="en-US" altLang="ko-KR" sz="1050">
                <a:solidFill>
                  <a:srgbClr val="78808D"/>
                </a:solidFill>
              </a:rPr>
              <a:t> sin </a:t>
            </a:r>
            <a:r>
              <a:rPr lang="en-US" altLang="ko-KR" sz="1050" err="1">
                <a:solidFill>
                  <a:srgbClr val="78808D"/>
                </a:solidFill>
              </a:rPr>
              <a:t>festivos</a:t>
            </a:r>
            <a:r>
              <a:rPr lang="en-US" altLang="ko-KR" sz="1050">
                <a:solidFill>
                  <a:srgbClr val="78808D"/>
                </a:solidFill>
              </a:rPr>
              <a:t>, </a:t>
            </a:r>
            <a:r>
              <a:rPr lang="en-US" altLang="ko-KR" sz="1050" err="1">
                <a:solidFill>
                  <a:srgbClr val="78808D"/>
                </a:solidFill>
              </a:rPr>
              <a:t>época</a:t>
            </a:r>
            <a:r>
              <a:rPr lang="en-US" altLang="ko-KR" sz="1050">
                <a:solidFill>
                  <a:srgbClr val="78808D"/>
                </a:solidFill>
              </a:rPr>
              <a:t> de </a:t>
            </a:r>
            <a:r>
              <a:rPr lang="en-US" altLang="ko-KR" sz="1050" err="1">
                <a:solidFill>
                  <a:srgbClr val="78808D"/>
                </a:solidFill>
              </a:rPr>
              <a:t>alta</a:t>
            </a:r>
            <a:r>
              <a:rPr lang="en-US" altLang="ko-KR" sz="1050">
                <a:solidFill>
                  <a:srgbClr val="78808D"/>
                </a:solidFill>
              </a:rPr>
              <a:t> </a:t>
            </a:r>
            <a:r>
              <a:rPr lang="en-US" altLang="ko-KR" sz="1050" err="1">
                <a:solidFill>
                  <a:srgbClr val="78808D"/>
                </a:solidFill>
              </a:rPr>
              <a:t>precipitación</a:t>
            </a:r>
            <a:endParaRPr lang="en-US" altLang="ko-KR" sz="1050">
              <a:solidFill>
                <a:srgbClr val="78808D"/>
              </a:solidFill>
            </a:endParaRPr>
          </a:p>
        </p:txBody>
      </p:sp>
      <p:sp>
        <p:nvSpPr>
          <p:cNvPr id="5" name="직사각형 10">
            <a:extLst>
              <a:ext uri="{FF2B5EF4-FFF2-40B4-BE49-F238E27FC236}">
                <a16:creationId xmlns:a16="http://schemas.microsoft.com/office/drawing/2014/main" id="{76885E40-CD77-49EB-9572-4A88265D3144}"/>
              </a:ext>
            </a:extLst>
          </p:cNvPr>
          <p:cNvSpPr/>
          <p:nvPr/>
        </p:nvSpPr>
        <p:spPr>
          <a:xfrm>
            <a:off x="7487922" y="2674460"/>
            <a:ext cx="656345" cy="3597627"/>
          </a:xfrm>
          <a:prstGeom prst="rect">
            <a:avLst/>
          </a:prstGeom>
          <a:noFill/>
          <a:ln w="9525">
            <a:solidFill>
              <a:srgbClr val="5AC9B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6" name="직사각형 18">
            <a:extLst>
              <a:ext uri="{FF2B5EF4-FFF2-40B4-BE49-F238E27FC236}">
                <a16:creationId xmlns:a16="http://schemas.microsoft.com/office/drawing/2014/main" id="{D52C9F3A-DA48-4790-9D60-9AE1820D9F13}"/>
              </a:ext>
            </a:extLst>
          </p:cNvPr>
          <p:cNvSpPr/>
          <p:nvPr/>
        </p:nvSpPr>
        <p:spPr>
          <a:xfrm>
            <a:off x="7485544" y="2674460"/>
            <a:ext cx="658723" cy="343639"/>
          </a:xfrm>
          <a:prstGeom prst="rect">
            <a:avLst/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39%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직사각형 4">
                <a:extLst>
                  <a:ext uri="{FF2B5EF4-FFF2-40B4-BE49-F238E27FC236}">
                    <a16:creationId xmlns:a16="http://schemas.microsoft.com/office/drawing/2014/main" id="{CDA82069-EE94-4D3C-9587-92F5E2BC75D1}"/>
                  </a:ext>
                </a:extLst>
              </p:cNvPr>
              <p:cNvSpPr/>
              <p:nvPr/>
            </p:nvSpPr>
            <p:spPr>
              <a:xfrm>
                <a:off x="2083676" y="666961"/>
                <a:ext cx="8024648" cy="152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Probabilidad</a:t>
                </a:r>
                <a:r>
                  <a:rPr lang="en-US" altLang="ko-KR" sz="3600" b="1" i="1" kern="0">
                    <a:solidFill>
                      <a:srgbClr val="78808D"/>
                    </a:solidFill>
                  </a:rPr>
                  <a:t> de Lluvia </a:t>
                </a:r>
                <a:br>
                  <a:rPr lang="en-US" altLang="ko-KR" sz="3600" b="1" i="1" kern="0">
                    <a:solidFill>
                      <a:srgbClr val="78808D"/>
                    </a:solidFill>
                  </a:rPr>
                </a:b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en</a:t>
                </a:r>
                <a:r>
                  <a:rPr lang="en-US" altLang="ko-KR" sz="3600" b="1" i="1" kern="0">
                    <a:solidFill>
                      <a:srgbClr val="78808D"/>
                    </a:solidFill>
                  </a:rPr>
                  <a:t> </a:t>
                </a: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días</a:t>
                </a:r>
                <a:r>
                  <a:rPr lang="en-US" altLang="ko-KR" sz="3600" b="1" i="1" kern="0">
                    <a:solidFill>
                      <a:srgbClr val="78808D"/>
                    </a:solidFill>
                  </a:rPr>
                  <a:t> </a:t>
                </a: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académicos</a:t>
                </a:r>
                <a:endParaRPr lang="en-US" altLang="ko-KR" sz="3600" b="1" i="1" kern="0">
                  <a:solidFill>
                    <a:srgbClr val="78808D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400" b="0" i="1" smtClean="0">
                          <a:solidFill>
                            <a:srgbClr val="78808D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𝑙𝑙𝑢𝑣𝑖𝑜𝑠𝑜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𝑎𝑐𝑎𝑑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𝑚𝑖𝑐𝑜</m:t>
                          </m:r>
                        </m:e>
                      </m:d>
                    </m:oMath>
                  </m:oMathPara>
                </a14:m>
                <a:endParaRPr lang="ko-KR" altLang="en-US" sz="9600" kern="0">
                  <a:solidFill>
                    <a:srgbClr val="78808D"/>
                  </a:solidFill>
                </a:endParaRPr>
              </a:p>
            </p:txBody>
          </p:sp>
        </mc:Choice>
        <mc:Fallback xmlns="">
          <p:sp>
            <p:nvSpPr>
              <p:cNvPr id="14" name="직사각형 4">
                <a:extLst>
                  <a:ext uri="{FF2B5EF4-FFF2-40B4-BE49-F238E27FC236}">
                    <a16:creationId xmlns:a16="http://schemas.microsoft.com/office/drawing/2014/main" id="{CDA82069-EE94-4D3C-9587-92F5E2BC75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76" y="666961"/>
                <a:ext cx="8024648" cy="1523494"/>
              </a:xfrm>
              <a:prstGeom prst="rect">
                <a:avLst/>
              </a:prstGeom>
              <a:blipFill>
                <a:blip r:embed="rId3"/>
                <a:stretch>
                  <a:fillRect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모서리가 둥근 직사각형 31">
            <a:extLst>
              <a:ext uri="{FF2B5EF4-FFF2-40B4-BE49-F238E27FC236}">
                <a16:creationId xmlns:a16="http://schemas.microsoft.com/office/drawing/2014/main" id="{3C65DA99-01E2-42C8-B3B0-D72A1ECF103D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6" name="모서리가 둥근 직사각형 14">
            <a:extLst>
              <a:ext uri="{FF2B5EF4-FFF2-40B4-BE49-F238E27FC236}">
                <a16:creationId xmlns:a16="http://schemas.microsoft.com/office/drawing/2014/main" id="{C739979A-BE92-4C26-B3B8-6A7BFABCFF2B}"/>
              </a:ext>
            </a:extLst>
          </p:cNvPr>
          <p:cNvSpPr/>
          <p:nvPr/>
        </p:nvSpPr>
        <p:spPr>
          <a:xfrm>
            <a:off x="2968064" y="136027"/>
            <a:ext cx="2296268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3. </a:t>
            </a:r>
            <a:r>
              <a:rPr lang="en-US" altLang="ko-KR" sz="1600" b="1" err="1">
                <a:solidFill>
                  <a:prstClr val="white"/>
                </a:solidFill>
              </a:rPr>
              <a:t>Viabilidad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r>
              <a:rPr lang="en-US" altLang="ko-KR" sz="1600" b="1" err="1">
                <a:solidFill>
                  <a:prstClr val="white"/>
                </a:solidFill>
              </a:rPr>
              <a:t>Financiera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16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9">
            <a:extLst>
              <a:ext uri="{FF2B5EF4-FFF2-40B4-BE49-F238E27FC236}">
                <a16:creationId xmlns:a16="http://schemas.microsoft.com/office/drawing/2014/main" id="{0DFB865C-E586-4F4E-9D04-6AB3AB3712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370088"/>
              </p:ext>
            </p:extLst>
          </p:nvPr>
        </p:nvGraphicFramePr>
        <p:xfrm>
          <a:off x="1231035" y="2541480"/>
          <a:ext cx="10145093" cy="36495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3" name="꺾인 연결선 12">
            <a:extLst>
              <a:ext uri="{FF2B5EF4-FFF2-40B4-BE49-F238E27FC236}">
                <a16:creationId xmlns:a16="http://schemas.microsoft.com/office/drawing/2014/main" id="{337B75DC-2ABE-44AB-9697-A68E90C2BEC3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7740649" y="2462877"/>
            <a:ext cx="2340809" cy="2630365"/>
          </a:xfrm>
          <a:prstGeom prst="bentConnector2">
            <a:avLst/>
          </a:prstGeom>
          <a:ln>
            <a:solidFill>
              <a:srgbClr val="D6726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D042CA79-A6E4-4424-91D1-E696F6147588}"/>
              </a:ext>
            </a:extLst>
          </p:cNvPr>
          <p:cNvGrpSpPr/>
          <p:nvPr/>
        </p:nvGrpSpPr>
        <p:grpSpPr>
          <a:xfrm>
            <a:off x="9750907" y="5093242"/>
            <a:ext cx="658723" cy="1176400"/>
            <a:chOff x="8021120" y="5095687"/>
            <a:chExt cx="658723" cy="1176400"/>
          </a:xfrm>
        </p:grpSpPr>
        <p:sp>
          <p:nvSpPr>
            <p:cNvPr id="5" name="직사각형 10">
              <a:extLst>
                <a:ext uri="{FF2B5EF4-FFF2-40B4-BE49-F238E27FC236}">
                  <a16:creationId xmlns:a16="http://schemas.microsoft.com/office/drawing/2014/main" id="{76885E40-CD77-49EB-9572-4A88265D3144}"/>
                </a:ext>
              </a:extLst>
            </p:cNvPr>
            <p:cNvSpPr/>
            <p:nvPr/>
          </p:nvSpPr>
          <p:spPr>
            <a:xfrm>
              <a:off x="8023498" y="5095687"/>
              <a:ext cx="656345" cy="1176400"/>
            </a:xfrm>
            <a:prstGeom prst="rect">
              <a:avLst/>
            </a:prstGeom>
            <a:noFill/>
            <a:ln w="9525">
              <a:solidFill>
                <a:srgbClr val="D6726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80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6" name="직사각형 18">
              <a:extLst>
                <a:ext uri="{FF2B5EF4-FFF2-40B4-BE49-F238E27FC236}">
                  <a16:creationId xmlns:a16="http://schemas.microsoft.com/office/drawing/2014/main" id="{D52C9F3A-DA48-4790-9D60-9AE1820D9F13}"/>
                </a:ext>
              </a:extLst>
            </p:cNvPr>
            <p:cNvSpPr/>
            <p:nvPr/>
          </p:nvSpPr>
          <p:spPr>
            <a:xfrm>
              <a:off x="8021120" y="5095687"/>
              <a:ext cx="658723" cy="343639"/>
            </a:xfrm>
            <a:prstGeom prst="rect">
              <a:avLst/>
            </a:prstGeom>
            <a:solidFill>
              <a:srgbClr val="D67268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prstClr val="white"/>
                  </a:solidFill>
                </a:rPr>
                <a:t>39%</a:t>
              </a:r>
              <a:endParaRPr lang="ko-KR" altLang="en-US" sz="1600" b="1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9A2FDF8-CB40-4ADC-B8C8-5C95597F7E95}"/>
              </a:ext>
            </a:extLst>
          </p:cNvPr>
          <p:cNvGrpSpPr/>
          <p:nvPr/>
        </p:nvGrpSpPr>
        <p:grpSpPr>
          <a:xfrm>
            <a:off x="1437832" y="4752305"/>
            <a:ext cx="658723" cy="1515799"/>
            <a:chOff x="8021120" y="2264934"/>
            <a:chExt cx="658723" cy="4007153"/>
          </a:xfrm>
        </p:grpSpPr>
        <p:sp>
          <p:nvSpPr>
            <p:cNvPr id="10" name="직사각형 10">
              <a:extLst>
                <a:ext uri="{FF2B5EF4-FFF2-40B4-BE49-F238E27FC236}">
                  <a16:creationId xmlns:a16="http://schemas.microsoft.com/office/drawing/2014/main" id="{FD873AE0-4434-4032-9E0A-5C3DB4B5FDD9}"/>
                </a:ext>
              </a:extLst>
            </p:cNvPr>
            <p:cNvSpPr/>
            <p:nvPr/>
          </p:nvSpPr>
          <p:spPr>
            <a:xfrm>
              <a:off x="8023498" y="2264934"/>
              <a:ext cx="656345" cy="4007153"/>
            </a:xfrm>
            <a:prstGeom prst="rect">
              <a:avLst/>
            </a:prstGeom>
            <a:noFill/>
            <a:ln w="9525">
              <a:solidFill>
                <a:srgbClr val="D67268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  <a:defRPr/>
              </a:pPr>
              <a:endParaRPr lang="ko-KR" altLang="en-US" sz="80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11" name="직사각형 18">
              <a:extLst>
                <a:ext uri="{FF2B5EF4-FFF2-40B4-BE49-F238E27FC236}">
                  <a16:creationId xmlns:a16="http://schemas.microsoft.com/office/drawing/2014/main" id="{C51A98EE-EB68-4264-B2DE-3B44284130D0}"/>
                </a:ext>
              </a:extLst>
            </p:cNvPr>
            <p:cNvSpPr/>
            <p:nvPr/>
          </p:nvSpPr>
          <p:spPr>
            <a:xfrm>
              <a:off x="8021120" y="2264934"/>
              <a:ext cx="658723" cy="874029"/>
            </a:xfrm>
            <a:prstGeom prst="rect">
              <a:avLst/>
            </a:prstGeom>
            <a:solidFill>
              <a:srgbClr val="D67268"/>
            </a:solidFill>
            <a:ln>
              <a:noFill/>
            </a:ln>
            <a:effectLst>
              <a:outerShdw blurRad="292100" dist="38100" algn="l" rotWithShape="0">
                <a:srgbClr val="1A73DE">
                  <a:alpha val="17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>
                  <a:solidFill>
                    <a:prstClr val="white"/>
                  </a:solidFill>
                </a:rPr>
                <a:t>9%</a:t>
              </a:r>
              <a:endParaRPr lang="ko-KR" altLang="en-US" sz="1600" b="1">
                <a:solidFill>
                  <a:prstClr val="white"/>
                </a:solidFill>
              </a:endParaRPr>
            </a:p>
          </p:txBody>
        </p:sp>
      </p:grpSp>
      <p:cxnSp>
        <p:nvCxnSpPr>
          <p:cNvPr id="17" name="꺾인 연결선 12">
            <a:extLst>
              <a:ext uri="{FF2B5EF4-FFF2-40B4-BE49-F238E27FC236}">
                <a16:creationId xmlns:a16="http://schemas.microsoft.com/office/drawing/2014/main" id="{E3988433-9B85-4769-BD21-BA0A911586A9}"/>
              </a:ext>
            </a:extLst>
          </p:cNvPr>
          <p:cNvCxnSpPr>
            <a:cxnSpLocks/>
            <a:stCxn id="18" idx="1"/>
            <a:endCxn id="11" idx="0"/>
          </p:cNvCxnSpPr>
          <p:nvPr/>
        </p:nvCxnSpPr>
        <p:spPr>
          <a:xfrm rot="10800000" flipV="1">
            <a:off x="1767194" y="2462877"/>
            <a:ext cx="2684156" cy="2289428"/>
          </a:xfrm>
          <a:prstGeom prst="bentConnector2">
            <a:avLst/>
          </a:prstGeom>
          <a:ln>
            <a:solidFill>
              <a:srgbClr val="D67268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직사각형 19">
            <a:extLst>
              <a:ext uri="{FF2B5EF4-FFF2-40B4-BE49-F238E27FC236}">
                <a16:creationId xmlns:a16="http://schemas.microsoft.com/office/drawing/2014/main" id="{675DBB41-C055-409E-9F98-7D0440DC30A8}"/>
              </a:ext>
            </a:extLst>
          </p:cNvPr>
          <p:cNvSpPr/>
          <p:nvPr/>
        </p:nvSpPr>
        <p:spPr>
          <a:xfrm>
            <a:off x="4451350" y="2081520"/>
            <a:ext cx="3289299" cy="76271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1400" b="1" err="1">
                <a:solidFill>
                  <a:srgbClr val="D67268"/>
                </a:solidFill>
              </a:rPr>
              <a:t>Meses</a:t>
            </a:r>
            <a:r>
              <a:rPr lang="en-US" altLang="ko-KR" sz="1400" b="1">
                <a:solidFill>
                  <a:srgbClr val="D67268"/>
                </a:solidFill>
              </a:rPr>
              <a:t> </a:t>
            </a:r>
            <a:r>
              <a:rPr lang="en-US" altLang="ko-KR" sz="1400" b="1" err="1">
                <a:solidFill>
                  <a:srgbClr val="D67268"/>
                </a:solidFill>
              </a:rPr>
              <a:t>descartados</a:t>
            </a:r>
            <a:r>
              <a:rPr lang="en-US" altLang="ko-KR" sz="1400" b="1">
                <a:solidFill>
                  <a:srgbClr val="D67268"/>
                </a:solidFill>
              </a:rPr>
              <a:t> por </a:t>
            </a:r>
            <a:r>
              <a:rPr lang="en-US" altLang="ko-KR" sz="1400" b="1" err="1">
                <a:solidFill>
                  <a:srgbClr val="D67268"/>
                </a:solidFill>
              </a:rPr>
              <a:t>baja</a:t>
            </a:r>
            <a:r>
              <a:rPr lang="en-US" altLang="ko-KR" sz="1400" b="1">
                <a:solidFill>
                  <a:srgbClr val="D67268"/>
                </a:solidFill>
              </a:rPr>
              <a:t> </a:t>
            </a:r>
            <a:r>
              <a:rPr lang="en-US" altLang="ko-KR" sz="1400" b="1" err="1">
                <a:solidFill>
                  <a:srgbClr val="D67268"/>
                </a:solidFill>
              </a:rPr>
              <a:t>probabilidad</a:t>
            </a:r>
            <a:endParaRPr lang="en-US" altLang="ko-KR" sz="1400" b="1">
              <a:solidFill>
                <a:srgbClr val="D67268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50" err="1">
                <a:solidFill>
                  <a:srgbClr val="78808D"/>
                </a:solidFill>
              </a:rPr>
              <a:t>Insuficiente</a:t>
            </a:r>
            <a:r>
              <a:rPr lang="en-US" altLang="ko-KR" sz="1050">
                <a:solidFill>
                  <a:srgbClr val="78808D"/>
                </a:solidFill>
              </a:rPr>
              <a:t> </a:t>
            </a:r>
            <a:r>
              <a:rPr lang="en-US" altLang="ko-KR" sz="1050" err="1">
                <a:solidFill>
                  <a:srgbClr val="78808D"/>
                </a:solidFill>
              </a:rPr>
              <a:t>demanda</a:t>
            </a:r>
            <a:r>
              <a:rPr lang="en-US" altLang="ko-KR" sz="1050">
                <a:solidFill>
                  <a:srgbClr val="78808D"/>
                </a:solidFill>
              </a:rPr>
              <a:t> para </a:t>
            </a:r>
            <a:r>
              <a:rPr lang="en-US" altLang="ko-KR" sz="1050" err="1">
                <a:solidFill>
                  <a:srgbClr val="78808D"/>
                </a:solidFill>
              </a:rPr>
              <a:t>cubrir</a:t>
            </a:r>
            <a:r>
              <a:rPr lang="en-US" altLang="ko-KR" sz="1050">
                <a:solidFill>
                  <a:srgbClr val="78808D"/>
                </a:solidFill>
              </a:rPr>
              <a:t> los </a:t>
            </a:r>
            <a:r>
              <a:rPr lang="en-US" altLang="ko-KR" sz="1050" err="1">
                <a:solidFill>
                  <a:srgbClr val="78808D"/>
                </a:solidFill>
              </a:rPr>
              <a:t>gastos</a:t>
            </a:r>
            <a:endParaRPr lang="en-US" altLang="ko-KR" sz="1050">
              <a:solidFill>
                <a:srgbClr val="78808D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직사각형 4">
                <a:extLst>
                  <a:ext uri="{FF2B5EF4-FFF2-40B4-BE49-F238E27FC236}">
                    <a16:creationId xmlns:a16="http://schemas.microsoft.com/office/drawing/2014/main" id="{A01AEBDC-6D67-4E54-9450-BD7A4979A2EC}"/>
                  </a:ext>
                </a:extLst>
              </p:cNvPr>
              <p:cNvSpPr/>
              <p:nvPr/>
            </p:nvSpPr>
            <p:spPr>
              <a:xfrm>
                <a:off x="2083676" y="666961"/>
                <a:ext cx="8024648" cy="15234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Probabilidad</a:t>
                </a:r>
                <a:r>
                  <a:rPr lang="en-US" altLang="ko-KR" sz="3600" b="1" i="1" kern="0">
                    <a:solidFill>
                      <a:srgbClr val="78808D"/>
                    </a:solidFill>
                  </a:rPr>
                  <a:t> de Lluvia </a:t>
                </a:r>
                <a:br>
                  <a:rPr lang="en-US" altLang="ko-KR" sz="3600" b="1" i="1" kern="0">
                    <a:solidFill>
                      <a:srgbClr val="78808D"/>
                    </a:solidFill>
                  </a:rPr>
                </a:b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en</a:t>
                </a:r>
                <a:r>
                  <a:rPr lang="en-US" altLang="ko-KR" sz="3600" b="1" i="1" kern="0">
                    <a:solidFill>
                      <a:srgbClr val="78808D"/>
                    </a:solidFill>
                  </a:rPr>
                  <a:t> </a:t>
                </a: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días</a:t>
                </a:r>
                <a:r>
                  <a:rPr lang="en-US" altLang="ko-KR" sz="3600" b="1" i="1" kern="0">
                    <a:solidFill>
                      <a:srgbClr val="78808D"/>
                    </a:solidFill>
                  </a:rPr>
                  <a:t> </a:t>
                </a:r>
                <a:r>
                  <a:rPr lang="en-US" altLang="ko-KR" sz="3600" b="1" i="1" kern="0" err="1">
                    <a:solidFill>
                      <a:srgbClr val="78808D"/>
                    </a:solidFill>
                  </a:rPr>
                  <a:t>académicos</a:t>
                </a:r>
                <a:endParaRPr lang="en-US" altLang="ko-KR" sz="3600" b="1" i="1" kern="0">
                  <a:solidFill>
                    <a:srgbClr val="78808D"/>
                  </a:solidFill>
                </a:endParaRPr>
              </a:p>
              <a:p>
                <a:pPr algn="ctr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sz="1400" b="0" i="1" smtClean="0">
                          <a:solidFill>
                            <a:srgbClr val="78808D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140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𝑙𝑙𝑢𝑣𝑖𝑜𝑠𝑜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∩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í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𝑎𝑐𝑎𝑑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é</m:t>
                          </m:r>
                          <m:r>
                            <a:rPr lang="es-CO" sz="1400" b="0" i="1">
                              <a:solidFill>
                                <a:srgbClr val="78808D"/>
                              </a:solidFill>
                              <a:latin typeface="Cambria Math" panose="02040503050406030204" pitchFamily="18" charset="0"/>
                            </a:rPr>
                            <m:t>𝑚𝑖𝑐𝑜</m:t>
                          </m:r>
                        </m:e>
                      </m:d>
                    </m:oMath>
                  </m:oMathPara>
                </a14:m>
                <a:endParaRPr lang="ko-KR" altLang="en-US" sz="9600" kern="0">
                  <a:solidFill>
                    <a:srgbClr val="78808D"/>
                  </a:solidFill>
                </a:endParaRPr>
              </a:p>
            </p:txBody>
          </p:sp>
        </mc:Choice>
        <mc:Fallback xmlns="">
          <p:sp>
            <p:nvSpPr>
              <p:cNvPr id="44" name="직사각형 4">
                <a:extLst>
                  <a:ext uri="{FF2B5EF4-FFF2-40B4-BE49-F238E27FC236}">
                    <a16:creationId xmlns:a16="http://schemas.microsoft.com/office/drawing/2014/main" id="{A01AEBDC-6D67-4E54-9450-BD7A4979A2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676" y="666961"/>
                <a:ext cx="8024648" cy="1523494"/>
              </a:xfrm>
              <a:prstGeom prst="rect">
                <a:avLst/>
              </a:prstGeom>
              <a:blipFill>
                <a:blip r:embed="rId3"/>
                <a:stretch>
                  <a:fillRect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모서리가 둥근 직사각형 31">
            <a:extLst>
              <a:ext uri="{FF2B5EF4-FFF2-40B4-BE49-F238E27FC236}">
                <a16:creationId xmlns:a16="http://schemas.microsoft.com/office/drawing/2014/main" id="{C23BA602-2494-4589-91A2-18A888FF7F57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46" name="모서리가 둥근 직사각형 14">
            <a:extLst>
              <a:ext uri="{FF2B5EF4-FFF2-40B4-BE49-F238E27FC236}">
                <a16:creationId xmlns:a16="http://schemas.microsoft.com/office/drawing/2014/main" id="{0B0B6119-DC8A-4A9F-97AD-EA7D8B614BF9}"/>
              </a:ext>
            </a:extLst>
          </p:cNvPr>
          <p:cNvSpPr/>
          <p:nvPr/>
        </p:nvSpPr>
        <p:spPr>
          <a:xfrm>
            <a:off x="2968064" y="136027"/>
            <a:ext cx="2296268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2. </a:t>
            </a:r>
            <a:r>
              <a:rPr lang="en-US" altLang="ko-KR" sz="1600" b="1" err="1">
                <a:solidFill>
                  <a:prstClr val="white"/>
                </a:solidFill>
              </a:rPr>
              <a:t>Viabilidad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r>
              <a:rPr lang="en-US" altLang="ko-KR" sz="1600" b="1" err="1">
                <a:solidFill>
                  <a:prstClr val="white"/>
                </a:solidFill>
              </a:rPr>
              <a:t>Financiera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438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25CF3B0-8D59-4421-ABF5-A1E77A242915}"/>
                  </a:ext>
                </a:extLst>
              </p:cNvPr>
              <p:cNvSpPr/>
              <p:nvPr/>
            </p:nvSpPr>
            <p:spPr>
              <a:xfrm>
                <a:off x="437877" y="590692"/>
                <a:ext cx="11540836" cy="3815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O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𝑒𝑚𝑎𝑛𝑑𝑎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𝐸𝑠𝑝𝑒𝑟𝑎𝑑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𝑒𝑠𝑐𝑒𝑛𝑎𝑟𝑖𝑜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𝑙𝑙𝑢𝑣𝑖𝑜𝑠𝑜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í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𝑎𝑐𝑎𝑑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é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𝑚𝑖𝑐𝑜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𝑚𝑒𝑠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𝐷𝑒𝑚𝑎𝑛𝑑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𝑒𝑠𝑐𝑒𝑛𝑎𝑟𝑖𝑜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25CF3B0-8D59-4421-ABF5-A1E77A2429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77" y="590692"/>
                <a:ext cx="11540836" cy="381515"/>
              </a:xfrm>
              <a:prstGeom prst="rect">
                <a:avLst/>
              </a:prstGeom>
              <a:blipFill>
                <a:blip r:embed="rId2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43681747-3478-4DAB-B10D-99D993B572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424794"/>
              </p:ext>
            </p:extLst>
          </p:nvPr>
        </p:nvGraphicFramePr>
        <p:xfrm>
          <a:off x="2032000" y="1367414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3B8AA47F-F46A-44B1-A6FD-9B4B44A10E49}"/>
              </a:ext>
            </a:extLst>
          </p:cNvPr>
          <p:cNvSpPr/>
          <p:nvPr/>
        </p:nvSpPr>
        <p:spPr>
          <a:xfrm>
            <a:off x="0" y="5774363"/>
            <a:ext cx="12192000" cy="1426802"/>
          </a:xfrm>
          <a:prstGeom prst="rect">
            <a:avLst/>
          </a:prstGeom>
          <a:solidFill>
            <a:srgbClr val="F4F5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모서리가 둥근 직사각형 31">
            <a:extLst>
              <a:ext uri="{FF2B5EF4-FFF2-40B4-BE49-F238E27FC236}">
                <a16:creationId xmlns:a16="http://schemas.microsoft.com/office/drawing/2014/main" id="{1D2AA179-4FB4-46F5-95DB-3EF8F3275F04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2" name="모서리가 둥근 직사각형 14">
            <a:extLst>
              <a:ext uri="{FF2B5EF4-FFF2-40B4-BE49-F238E27FC236}">
                <a16:creationId xmlns:a16="http://schemas.microsoft.com/office/drawing/2014/main" id="{ECE0322D-1177-40DB-AC34-E27A56EFE04E}"/>
              </a:ext>
            </a:extLst>
          </p:cNvPr>
          <p:cNvSpPr/>
          <p:nvPr/>
        </p:nvSpPr>
        <p:spPr>
          <a:xfrm>
            <a:off x="2968064" y="136027"/>
            <a:ext cx="2296268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3. </a:t>
            </a:r>
            <a:r>
              <a:rPr lang="en-US" altLang="ko-KR" sz="1600" b="1" err="1">
                <a:solidFill>
                  <a:prstClr val="white"/>
                </a:solidFill>
              </a:rPr>
              <a:t>Viabilidad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r>
              <a:rPr lang="en-US" altLang="ko-KR" sz="1600" b="1" err="1">
                <a:solidFill>
                  <a:prstClr val="white"/>
                </a:solidFill>
              </a:rPr>
              <a:t>Financiera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48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series"/>
        </p:bldSub>
      </p:bldGraphic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DA840E1-B408-4A1F-BAC5-CEE7292BB82E}"/>
              </a:ext>
            </a:extLst>
          </p:cNvPr>
          <p:cNvGraphicFramePr>
            <a:graphicFrameLocks noGrp="1"/>
          </p:cNvGraphicFramePr>
          <p:nvPr/>
        </p:nvGraphicFramePr>
        <p:xfrm>
          <a:off x="1055210" y="608008"/>
          <a:ext cx="10081579" cy="8599233"/>
        </p:xfrm>
        <a:graphic>
          <a:graphicData uri="http://schemas.openxmlformats.org/drawingml/2006/table">
            <a:tbl>
              <a:tblPr/>
              <a:tblGrid>
                <a:gridCol w="1243971">
                  <a:extLst>
                    <a:ext uri="{9D8B030D-6E8A-4147-A177-3AD203B41FA5}">
                      <a16:colId xmlns:a16="http://schemas.microsoft.com/office/drawing/2014/main" val="508035648"/>
                    </a:ext>
                  </a:extLst>
                </a:gridCol>
                <a:gridCol w="876188">
                  <a:extLst>
                    <a:ext uri="{9D8B030D-6E8A-4147-A177-3AD203B41FA5}">
                      <a16:colId xmlns:a16="http://schemas.microsoft.com/office/drawing/2014/main" val="588206268"/>
                    </a:ext>
                  </a:extLst>
                </a:gridCol>
                <a:gridCol w="367783">
                  <a:extLst>
                    <a:ext uri="{9D8B030D-6E8A-4147-A177-3AD203B41FA5}">
                      <a16:colId xmlns:a16="http://schemas.microsoft.com/office/drawing/2014/main" val="3950135479"/>
                    </a:ext>
                  </a:extLst>
                </a:gridCol>
                <a:gridCol w="811286">
                  <a:extLst>
                    <a:ext uri="{9D8B030D-6E8A-4147-A177-3AD203B41FA5}">
                      <a16:colId xmlns:a16="http://schemas.microsoft.com/office/drawing/2014/main" val="3643386691"/>
                    </a:ext>
                  </a:extLst>
                </a:gridCol>
                <a:gridCol w="811286">
                  <a:extLst>
                    <a:ext uri="{9D8B030D-6E8A-4147-A177-3AD203B41FA5}">
                      <a16:colId xmlns:a16="http://schemas.microsoft.com/office/drawing/2014/main" val="4155944523"/>
                    </a:ext>
                  </a:extLst>
                </a:gridCol>
                <a:gridCol w="811286">
                  <a:extLst>
                    <a:ext uri="{9D8B030D-6E8A-4147-A177-3AD203B41FA5}">
                      <a16:colId xmlns:a16="http://schemas.microsoft.com/office/drawing/2014/main" val="4253925892"/>
                    </a:ext>
                  </a:extLst>
                </a:gridCol>
                <a:gridCol w="811286">
                  <a:extLst>
                    <a:ext uri="{9D8B030D-6E8A-4147-A177-3AD203B41FA5}">
                      <a16:colId xmlns:a16="http://schemas.microsoft.com/office/drawing/2014/main" val="2504599448"/>
                    </a:ext>
                  </a:extLst>
                </a:gridCol>
                <a:gridCol w="367783">
                  <a:extLst>
                    <a:ext uri="{9D8B030D-6E8A-4147-A177-3AD203B41FA5}">
                      <a16:colId xmlns:a16="http://schemas.microsoft.com/office/drawing/2014/main" val="3770721307"/>
                    </a:ext>
                  </a:extLst>
                </a:gridCol>
                <a:gridCol w="367783">
                  <a:extLst>
                    <a:ext uri="{9D8B030D-6E8A-4147-A177-3AD203B41FA5}">
                      <a16:colId xmlns:a16="http://schemas.microsoft.com/office/drawing/2014/main" val="1149253046"/>
                    </a:ext>
                  </a:extLst>
                </a:gridCol>
                <a:gridCol w="811286">
                  <a:extLst>
                    <a:ext uri="{9D8B030D-6E8A-4147-A177-3AD203B41FA5}">
                      <a16:colId xmlns:a16="http://schemas.microsoft.com/office/drawing/2014/main" val="2462261069"/>
                    </a:ext>
                  </a:extLst>
                </a:gridCol>
                <a:gridCol w="811286">
                  <a:extLst>
                    <a:ext uri="{9D8B030D-6E8A-4147-A177-3AD203B41FA5}">
                      <a16:colId xmlns:a16="http://schemas.microsoft.com/office/drawing/2014/main" val="2006669588"/>
                    </a:ext>
                  </a:extLst>
                </a:gridCol>
                <a:gridCol w="811286">
                  <a:extLst>
                    <a:ext uri="{9D8B030D-6E8A-4147-A177-3AD203B41FA5}">
                      <a16:colId xmlns:a16="http://schemas.microsoft.com/office/drawing/2014/main" val="3215708424"/>
                    </a:ext>
                  </a:extLst>
                </a:gridCol>
                <a:gridCol w="811286">
                  <a:extLst>
                    <a:ext uri="{9D8B030D-6E8A-4147-A177-3AD203B41FA5}">
                      <a16:colId xmlns:a16="http://schemas.microsoft.com/office/drawing/2014/main" val="1403820489"/>
                    </a:ext>
                  </a:extLst>
                </a:gridCol>
                <a:gridCol w="367783">
                  <a:extLst>
                    <a:ext uri="{9D8B030D-6E8A-4147-A177-3AD203B41FA5}">
                      <a16:colId xmlns:a16="http://schemas.microsoft.com/office/drawing/2014/main" val="2910122806"/>
                    </a:ext>
                  </a:extLst>
                </a:gridCol>
              </a:tblGrid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Periodo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2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3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4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5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6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7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8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9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10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11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12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586186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Ventas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551,020.41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335,650.36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520,200.00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400,364.20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295,005.20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774,400.00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503,475.55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577,600.00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610627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Costo de ventas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190,000.00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140,000.00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210,000.00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180,000.00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140,000.00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240,000.00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210,000.00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210,000.00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9705349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Utilidad Bruta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361,020.41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195,650.36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310,200.00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220,364.20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155,005.20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534,400.00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293,475.55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367,600.00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0840809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Gastos Operacionales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285,125.51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173,682.28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269,177.49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207,168.46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152,650.44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400,713.28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260,523.42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298,879.12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4593258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EBITDA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75,894.90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21,968.08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41,022.51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13,195.75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2,354.76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133,686.72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32,952.12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68,720.88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650137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Depreciación del periodo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185009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EBIT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75,894.90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21,968.08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41,022.51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13,195.75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2,354.76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133,686.72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32,952.12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68,720.88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60140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Impuesto Operacional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23,527.42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6,810.11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12,716.98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4,090.68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729.98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41,442.88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10,215.16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21,303.47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7793455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FCL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52,367.48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15,157.98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28,305.53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9,105.07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1,624.78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92,243.84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22,736.97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47,417.41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1587206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VPN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259,888.93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1173713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Periodo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2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3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4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5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6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7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8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9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10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11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12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424328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Ventas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918,367.35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559,417.27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867,000.00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667,273.67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491,675.34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$1,290,666.67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839,125.91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962,666.67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47944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Costo de ventas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310,000.00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240,000.00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340,000.00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300,000.00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220,000.00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400,000.00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350,000.00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340,000.00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440912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Utilidad Bruta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608,367.35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319,417.27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527,000.00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367,273.67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271,675.34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890,666.67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489,125.91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622,666.67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9048688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Gastos Operacionales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285,125.51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173,682.28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269,177.49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207,168.46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152,650.44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400,713.28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260,523.42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298,879.12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343201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EBITDA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323,241.84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145,734.99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257,822.51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160,105.22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119,024.90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489,953.39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228,602.49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323,787.55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9155825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Depreciación del periodo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134104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EBIT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323,241.84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145,734.99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257,822.51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160,105.22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119,024.90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489,953.39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228,602.49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323,787.55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8833436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Impuesto Operacional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100,204.97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45,177.85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79,924.98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49,632.62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36,897.72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151,885.55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70,866.77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100,374.14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7096572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FCL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223,036.87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100,557.14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177,897.53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110,472.60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82,127.18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338,067.84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157,735.72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223,413.41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9670594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VPN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1,365,647.20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4800214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Periodo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0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2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3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4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5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6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7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8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9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10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11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12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140257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Ventas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183,673.47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111,883.45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173,400.00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133,454.73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98,335.07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258,133.33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167,825.18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192,533.33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5031878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Costo de ventas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70,000.00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50,000.00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70,000.00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60,000.00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50,000.00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80,000.00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70,000.00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70,000.00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0674024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Utilidad Bruta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113,673.47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61,883.45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103,400.00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73,454.73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48,335.07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178,133.33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97,825.18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122,533.33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2497704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Gastos Operacionales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285,125.51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173,682.28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269,177.49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207,168.46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152,650.44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400,713.28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260,523.42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298,879.12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0622781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EBITDA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-171,452.04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-111,798.83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-165,777.49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-133,713.72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-104,315.37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-222,579.95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-162,698.24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-176,345.79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439279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Depreciación del periodo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8003712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EBIT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-171,452.04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-111,798.83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-165,777.49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-133,713.72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-104,315.37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-222,579.95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-162,698.24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-176,345.79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2218521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Impuesto Operacional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679668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FCL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            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-171,452.04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-111,798.83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-165,777.49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-133,713.72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-104,315.37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-222,579.95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-162,698.24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-176,345.79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-  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1941183"/>
                  </a:ext>
                </a:extLst>
              </a:tr>
              <a:tr h="16225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VPN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-1,206,572.06 </a:t>
                      </a: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113" marR="8113" marT="8113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703047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9C3FE20D-F43F-49E6-9C26-705E1770FB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A4A1CC9-684C-459C-BDB4-C56FBA930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182604"/>
              </p:ext>
            </p:extLst>
          </p:nvPr>
        </p:nvGraphicFramePr>
        <p:xfrm>
          <a:off x="3182073" y="2495050"/>
          <a:ext cx="5827854" cy="1867900"/>
        </p:xfrm>
        <a:graphic>
          <a:graphicData uri="http://schemas.openxmlformats.org/drawingml/2006/table">
            <a:tbl>
              <a:tblPr/>
              <a:tblGrid>
                <a:gridCol w="2291293">
                  <a:extLst>
                    <a:ext uri="{9D8B030D-6E8A-4147-A177-3AD203B41FA5}">
                      <a16:colId xmlns:a16="http://schemas.microsoft.com/office/drawing/2014/main" val="2216891991"/>
                    </a:ext>
                  </a:extLst>
                </a:gridCol>
                <a:gridCol w="1469416">
                  <a:extLst>
                    <a:ext uri="{9D8B030D-6E8A-4147-A177-3AD203B41FA5}">
                      <a16:colId xmlns:a16="http://schemas.microsoft.com/office/drawing/2014/main" val="2211872076"/>
                    </a:ext>
                  </a:extLst>
                </a:gridCol>
                <a:gridCol w="2067145">
                  <a:extLst>
                    <a:ext uri="{9D8B030D-6E8A-4147-A177-3AD203B41FA5}">
                      <a16:colId xmlns:a16="http://schemas.microsoft.com/office/drawing/2014/main" val="1881425564"/>
                    </a:ext>
                  </a:extLst>
                </a:gridCol>
              </a:tblGrid>
              <a:tr h="373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err="1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Escenarios</a:t>
                      </a:r>
                      <a:endParaRPr lang="en-US" sz="2000" b="0" i="0" u="none" strike="noStrike">
                        <a:solidFill>
                          <a:srgbClr val="F2F2F2"/>
                        </a:solidFill>
                        <a:effectLst/>
                        <a:latin typeface="Lato" panose="020F0502020204030203" pitchFamily="34" charset="0"/>
                      </a:endParaRP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Probabilidad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VPN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282892"/>
                  </a:ext>
                </a:extLst>
              </a:tr>
              <a:tr h="373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Realista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60%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259,888.93 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30761"/>
                  </a:ext>
                </a:extLst>
              </a:tr>
              <a:tr h="373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Optimista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15%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1,365,647.20 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327218"/>
                  </a:ext>
                </a:extLst>
              </a:tr>
              <a:tr h="373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Pesimista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25%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-1,206,572.06 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0080000"/>
                  </a:ext>
                </a:extLst>
              </a:tr>
              <a:tr h="3735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F2F2F2"/>
                          </a:solidFill>
                          <a:effectLst/>
                          <a:latin typeface="Lato" panose="020F0502020204030203" pitchFamily="34" charset="0"/>
                        </a:rPr>
                        <a:t>Esperado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8808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100%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>
                          <a:solidFill>
                            <a:srgbClr val="78808D"/>
                          </a:solidFill>
                          <a:effectLst/>
                          <a:latin typeface="Lato" panose="020F0502020204030203" pitchFamily="34" charset="0"/>
                        </a:rPr>
                        <a:t> $         59,137.42 </a:t>
                      </a:r>
                    </a:p>
                  </a:txBody>
                  <a:tcPr marL="18679" marR="18679" marT="18679" marB="0" anchor="ctr">
                    <a:lnL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59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5F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666106"/>
                  </a:ext>
                </a:extLst>
              </a:tr>
            </a:tbl>
          </a:graphicData>
        </a:graphic>
      </p:graphicFrame>
      <p:graphicFrame>
        <p:nvGraphicFramePr>
          <p:cNvPr id="6" name="표 38">
            <a:extLst>
              <a:ext uri="{FF2B5EF4-FFF2-40B4-BE49-F238E27FC236}">
                <a16:creationId xmlns:a16="http://schemas.microsoft.com/office/drawing/2014/main" id="{FAF72865-4B5C-46E2-8BDC-C3F968B0C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97174"/>
              </p:ext>
            </p:extLst>
          </p:nvPr>
        </p:nvGraphicFramePr>
        <p:xfrm>
          <a:off x="3182073" y="3978442"/>
          <a:ext cx="5827854" cy="3845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7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45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모서리가 둥근 직사각형 40">
            <a:extLst>
              <a:ext uri="{FF2B5EF4-FFF2-40B4-BE49-F238E27FC236}">
                <a16:creationId xmlns:a16="http://schemas.microsoft.com/office/drawing/2014/main" id="{8A2E9432-4B86-49FA-9181-6AF0862FC04A}"/>
              </a:ext>
            </a:extLst>
          </p:cNvPr>
          <p:cNvSpPr/>
          <p:nvPr/>
        </p:nvSpPr>
        <p:spPr>
          <a:xfrm>
            <a:off x="5543469" y="4628168"/>
            <a:ext cx="1105062" cy="498329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>
                <a:solidFill>
                  <a:prstClr val="white"/>
                </a:solidFill>
              </a:rPr>
              <a:t>VPN&gt;0</a:t>
            </a:r>
            <a:endParaRPr lang="ko-KR" altLang="en-US" b="1">
              <a:solidFill>
                <a:prstClr val="white"/>
              </a:solidFill>
            </a:endParaRPr>
          </a:p>
        </p:txBody>
      </p:sp>
      <p:sp>
        <p:nvSpPr>
          <p:cNvPr id="8" name="직사각형 4">
            <a:extLst>
              <a:ext uri="{FF2B5EF4-FFF2-40B4-BE49-F238E27FC236}">
                <a16:creationId xmlns:a16="http://schemas.microsoft.com/office/drawing/2014/main" id="{46A8321D-13DC-416D-BB65-AEEC8F884B8C}"/>
              </a:ext>
            </a:extLst>
          </p:cNvPr>
          <p:cNvSpPr/>
          <p:nvPr/>
        </p:nvSpPr>
        <p:spPr>
          <a:xfrm>
            <a:off x="3182073" y="1106232"/>
            <a:ext cx="5938160" cy="83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>
                <a:solidFill>
                  <a:schemeClr val="bg1"/>
                </a:solidFill>
              </a:rPr>
              <a:t>RESULTADOS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E341223-B115-4EE6-A1EF-C22E75DEF7A2}"/>
              </a:ext>
            </a:extLst>
          </p:cNvPr>
          <p:cNvCxnSpPr>
            <a:cxnSpLocks/>
          </p:cNvCxnSpPr>
          <p:nvPr/>
        </p:nvCxnSpPr>
        <p:spPr>
          <a:xfrm>
            <a:off x="2305663" y="1943705"/>
            <a:ext cx="7580671" cy="0"/>
          </a:xfrm>
          <a:prstGeom prst="line">
            <a:avLst/>
          </a:prstGeom>
          <a:ln w="38100">
            <a:solidFill>
              <a:srgbClr val="F4F5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모서리가 둥근 직사각형 31">
            <a:extLst>
              <a:ext uri="{FF2B5EF4-FFF2-40B4-BE49-F238E27FC236}">
                <a16:creationId xmlns:a16="http://schemas.microsoft.com/office/drawing/2014/main" id="{CAD8D300-ACF1-4BF5-8C7B-BC7B4744135D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3" name="모서리가 둥근 직사각형 14">
            <a:extLst>
              <a:ext uri="{FF2B5EF4-FFF2-40B4-BE49-F238E27FC236}">
                <a16:creationId xmlns:a16="http://schemas.microsoft.com/office/drawing/2014/main" id="{0E62D451-14FB-4F47-B83F-F936BA12B628}"/>
              </a:ext>
            </a:extLst>
          </p:cNvPr>
          <p:cNvSpPr/>
          <p:nvPr/>
        </p:nvSpPr>
        <p:spPr>
          <a:xfrm>
            <a:off x="2968064" y="136027"/>
            <a:ext cx="2296268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3. </a:t>
            </a:r>
            <a:r>
              <a:rPr lang="en-US" altLang="ko-KR" sz="1600" b="1" err="1">
                <a:solidFill>
                  <a:prstClr val="white"/>
                </a:solidFill>
              </a:rPr>
              <a:t>Viabilidad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r>
              <a:rPr lang="en-US" altLang="ko-KR" sz="1600" b="1" err="1">
                <a:solidFill>
                  <a:prstClr val="white"/>
                </a:solidFill>
              </a:rPr>
              <a:t>Financiera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36CA12-FD6F-4FC6-BC5A-7392280017EB}"/>
              </a:ext>
            </a:extLst>
          </p:cNvPr>
          <p:cNvSpPr/>
          <p:nvPr/>
        </p:nvSpPr>
        <p:spPr>
          <a:xfrm>
            <a:off x="5028826" y="5158317"/>
            <a:ext cx="224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>
                <a:solidFill>
                  <a:schemeClr val="bg1"/>
                </a:solidFill>
              </a:rPr>
              <a:t>P</a:t>
            </a:r>
            <a:r>
              <a:rPr lang="en-US" err="1">
                <a:solidFill>
                  <a:schemeClr val="bg1"/>
                </a:solidFill>
              </a:rPr>
              <a:t>royecto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Conveniente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02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8" grpId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767114"/>
            <a:ext cx="12192000" cy="3323771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>
                <a:solidFill>
                  <a:prstClr val="white"/>
                </a:solidFill>
              </a:rPr>
              <a:t>4. </a:t>
            </a:r>
            <a:r>
              <a:rPr lang="en-US" altLang="ko-KR" sz="4800" b="1" i="1" kern="0" err="1">
                <a:solidFill>
                  <a:prstClr val="white"/>
                </a:solidFill>
              </a:rPr>
              <a:t>Indicadores</a:t>
            </a:r>
            <a:endParaRPr lang="en-US" altLang="ko-KR" sz="48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err="1">
                <a:solidFill>
                  <a:prstClr val="white"/>
                </a:solidFill>
              </a:rPr>
              <a:t>Uniumbrella</a:t>
            </a: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68064" y="136027"/>
            <a:ext cx="1682313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4. </a:t>
            </a:r>
            <a:r>
              <a:rPr lang="en-US" altLang="ko-KR" sz="1600" b="1" err="1">
                <a:solidFill>
                  <a:prstClr val="white"/>
                </a:solidFill>
              </a:rPr>
              <a:t>Indicadores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6153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4F456087-059D-47CD-B736-7990CE1F0BB6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FEC6837D-7C2D-409C-BA08-A5AD05F1BD1A}"/>
              </a:ext>
            </a:extLst>
          </p:cNvPr>
          <p:cNvSpPr/>
          <p:nvPr/>
        </p:nvSpPr>
        <p:spPr>
          <a:xfrm>
            <a:off x="2968064" y="136027"/>
            <a:ext cx="1682313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4. </a:t>
            </a:r>
            <a:r>
              <a:rPr lang="en-US" altLang="ko-KR" sz="1600" b="1" err="1">
                <a:solidFill>
                  <a:prstClr val="white"/>
                </a:solidFill>
              </a:rPr>
              <a:t>Indicadores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E7D164E-4D8F-477F-8340-492B4D95FDF1}"/>
              </a:ext>
            </a:extLst>
          </p:cNvPr>
          <p:cNvSpPr/>
          <p:nvPr/>
        </p:nvSpPr>
        <p:spPr>
          <a:xfrm>
            <a:off x="2303254" y="958969"/>
            <a:ext cx="1897811" cy="3594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>
                <a:solidFill>
                  <a:schemeClr val="bg1"/>
                </a:solidFill>
                <a:cs typeface="Calibri"/>
              </a:rPr>
              <a:t>INDICADORES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CD1B0AA3-02C7-4D79-8EB5-675A99827F78}"/>
              </a:ext>
            </a:extLst>
          </p:cNvPr>
          <p:cNvSpPr/>
          <p:nvPr/>
        </p:nvSpPr>
        <p:spPr>
          <a:xfrm>
            <a:off x="5466272" y="958968"/>
            <a:ext cx="1897811" cy="3594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>
                <a:solidFill>
                  <a:schemeClr val="bg1"/>
                </a:solidFill>
                <a:cs typeface="Calibri"/>
              </a:rPr>
              <a:t>METAS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6E40C21-C527-42E1-B410-CDE0C4E8FF36}"/>
              </a:ext>
            </a:extLst>
          </p:cNvPr>
          <p:cNvSpPr/>
          <p:nvPr/>
        </p:nvSpPr>
        <p:spPr>
          <a:xfrm>
            <a:off x="8830574" y="958967"/>
            <a:ext cx="1897811" cy="3594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400">
                <a:solidFill>
                  <a:schemeClr val="bg1"/>
                </a:solidFill>
                <a:cs typeface="Calibri"/>
              </a:rPr>
              <a:t>INICIATIVAS ESTRATÉGICAS</a:t>
            </a:r>
          </a:p>
        </p:txBody>
      </p:sp>
      <p:sp>
        <p:nvSpPr>
          <p:cNvPr id="9" name="CuadroTexto 4">
            <a:extLst>
              <a:ext uri="{FF2B5EF4-FFF2-40B4-BE49-F238E27FC236}">
                <a16:creationId xmlns:a16="http://schemas.microsoft.com/office/drawing/2014/main" id="{796651C3-836C-4176-8A78-7AEBFA46DAEB}"/>
              </a:ext>
            </a:extLst>
          </p:cNvPr>
          <p:cNvSpPr txBox="1"/>
          <p:nvPr/>
        </p:nvSpPr>
        <p:spPr>
          <a:xfrm>
            <a:off x="-6649" y="1675501"/>
            <a:ext cx="179429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cs typeface="Calibri"/>
              </a:rPr>
              <a:t>GESTIÓN FINANCIERA</a:t>
            </a:r>
          </a:p>
        </p:txBody>
      </p:sp>
      <p:sp>
        <p:nvSpPr>
          <p:cNvPr id="10" name="CuadroTexto 5">
            <a:extLst>
              <a:ext uri="{FF2B5EF4-FFF2-40B4-BE49-F238E27FC236}">
                <a16:creationId xmlns:a16="http://schemas.microsoft.com/office/drawing/2014/main" id="{DAFC4532-CA3E-42DB-A356-545BE0E8FDF4}"/>
              </a:ext>
            </a:extLst>
          </p:cNvPr>
          <p:cNvSpPr txBox="1"/>
          <p:nvPr/>
        </p:nvSpPr>
        <p:spPr>
          <a:xfrm>
            <a:off x="-6650" y="3012594"/>
            <a:ext cx="179429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cs typeface="Calibri"/>
              </a:rPr>
              <a:t>CLIENTE</a:t>
            </a:r>
          </a:p>
        </p:txBody>
      </p:sp>
      <p:sp>
        <p:nvSpPr>
          <p:cNvPr id="11" name="CuadroTexto 6">
            <a:extLst>
              <a:ext uri="{FF2B5EF4-FFF2-40B4-BE49-F238E27FC236}">
                <a16:creationId xmlns:a16="http://schemas.microsoft.com/office/drawing/2014/main" id="{B7B225DB-FC57-42D3-99D8-9284EA03A39B}"/>
              </a:ext>
            </a:extLst>
          </p:cNvPr>
          <p:cNvSpPr txBox="1"/>
          <p:nvPr/>
        </p:nvSpPr>
        <p:spPr>
          <a:xfrm>
            <a:off x="65235" y="4090896"/>
            <a:ext cx="179429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cs typeface="Calibri"/>
              </a:rPr>
              <a:t>PROCESOS INTERNOS</a:t>
            </a:r>
          </a:p>
        </p:txBody>
      </p:sp>
      <p:sp>
        <p:nvSpPr>
          <p:cNvPr id="12" name="CuadroTexto 7">
            <a:extLst>
              <a:ext uri="{FF2B5EF4-FFF2-40B4-BE49-F238E27FC236}">
                <a16:creationId xmlns:a16="http://schemas.microsoft.com/office/drawing/2014/main" id="{ACEDBBE4-4F75-4F2B-9F70-2CACB0803EB6}"/>
              </a:ext>
            </a:extLst>
          </p:cNvPr>
          <p:cNvSpPr txBox="1"/>
          <p:nvPr/>
        </p:nvSpPr>
        <p:spPr>
          <a:xfrm>
            <a:off x="65234" y="5284216"/>
            <a:ext cx="1794295" cy="64633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cs typeface="Calibri"/>
              </a:rPr>
              <a:t>APRENDIZAJE Y CONOCIMIENTO</a:t>
            </a:r>
          </a:p>
        </p:txBody>
      </p:sp>
      <p:cxnSp>
        <p:nvCxnSpPr>
          <p:cNvPr id="13" name="Conector recto de flecha 12">
            <a:extLst>
              <a:ext uri="{FF2B5EF4-FFF2-40B4-BE49-F238E27FC236}">
                <a16:creationId xmlns:a16="http://schemas.microsoft.com/office/drawing/2014/main" id="{F08C9078-2D47-4D8C-A55A-D7FF63AA9ACA}"/>
              </a:ext>
            </a:extLst>
          </p:cNvPr>
          <p:cNvCxnSpPr/>
          <p:nvPr/>
        </p:nvCxnSpPr>
        <p:spPr>
          <a:xfrm flipV="1">
            <a:off x="1627517" y="2569235"/>
            <a:ext cx="9891621" cy="1437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6CA57C0-86F5-4564-9F67-53E3203E81FB}"/>
              </a:ext>
            </a:extLst>
          </p:cNvPr>
          <p:cNvCxnSpPr>
            <a:cxnSpLocks/>
          </p:cNvCxnSpPr>
          <p:nvPr/>
        </p:nvCxnSpPr>
        <p:spPr>
          <a:xfrm flipV="1">
            <a:off x="1627516" y="3776933"/>
            <a:ext cx="9891621" cy="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0">
            <a:extLst>
              <a:ext uri="{FF2B5EF4-FFF2-40B4-BE49-F238E27FC236}">
                <a16:creationId xmlns:a16="http://schemas.microsoft.com/office/drawing/2014/main" id="{622EE03E-1C96-4919-B4CB-A95EDB0BAE4A}"/>
              </a:ext>
            </a:extLst>
          </p:cNvPr>
          <p:cNvSpPr txBox="1"/>
          <p:nvPr/>
        </p:nvSpPr>
        <p:spPr>
          <a:xfrm>
            <a:off x="1977426" y="1704256"/>
            <a:ext cx="2743200" cy="58477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>
                <a:cs typeface="Calibri"/>
              </a:rPr>
              <a:t>Indicadores financieros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>
                <a:cs typeface="Calibri"/>
              </a:rPr>
              <a:t>KPI's</a:t>
            </a:r>
          </a:p>
        </p:txBody>
      </p:sp>
      <p:sp>
        <p:nvSpPr>
          <p:cNvPr id="16" name="CuadroTexto 11">
            <a:extLst>
              <a:ext uri="{FF2B5EF4-FFF2-40B4-BE49-F238E27FC236}">
                <a16:creationId xmlns:a16="http://schemas.microsoft.com/office/drawing/2014/main" id="{62E1FE5A-49CE-425F-94D1-964EE0AD9C28}"/>
              </a:ext>
            </a:extLst>
          </p:cNvPr>
          <p:cNvSpPr txBox="1"/>
          <p:nvPr/>
        </p:nvSpPr>
        <p:spPr>
          <a:xfrm>
            <a:off x="4967916" y="1517349"/>
            <a:ext cx="3217652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>
                <a:cs typeface="Calibri"/>
              </a:rPr>
              <a:t>Tener un ratio de rentabilidad &gt;1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>
                <a:cs typeface="Calibri"/>
              </a:rPr>
              <a:t>Aumentar el nivel de ventas al menos 30% más del mes anterior</a:t>
            </a:r>
          </a:p>
        </p:txBody>
      </p:sp>
      <p:sp>
        <p:nvSpPr>
          <p:cNvPr id="17" name="CuadroTexto 12">
            <a:extLst>
              <a:ext uri="{FF2B5EF4-FFF2-40B4-BE49-F238E27FC236}">
                <a16:creationId xmlns:a16="http://schemas.microsoft.com/office/drawing/2014/main" id="{38DB9B54-ED2B-460B-ABC0-99643853E117}"/>
              </a:ext>
            </a:extLst>
          </p:cNvPr>
          <p:cNvSpPr txBox="1"/>
          <p:nvPr/>
        </p:nvSpPr>
        <p:spPr>
          <a:xfrm>
            <a:off x="8245953" y="1517348"/>
            <a:ext cx="3217652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>
                <a:cs typeface="Calibri"/>
              </a:rPr>
              <a:t>Disminuir cualquier costo operativo no fundamental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600">
                <a:cs typeface="Calibri"/>
              </a:rPr>
              <a:t>Estrategias de promoción en toda la Universidad.</a:t>
            </a:r>
          </a:p>
        </p:txBody>
      </p:sp>
      <p:sp>
        <p:nvSpPr>
          <p:cNvPr id="18" name="CuadroTexto 13">
            <a:extLst>
              <a:ext uri="{FF2B5EF4-FFF2-40B4-BE49-F238E27FC236}">
                <a16:creationId xmlns:a16="http://schemas.microsoft.com/office/drawing/2014/main" id="{3975C658-359B-4571-86FB-F8BEDD4BDF7E}"/>
              </a:ext>
            </a:extLst>
          </p:cNvPr>
          <p:cNvSpPr txBox="1"/>
          <p:nvPr/>
        </p:nvSpPr>
        <p:spPr>
          <a:xfrm>
            <a:off x="1977425" y="2653161"/>
            <a:ext cx="2743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s-ES" sz="1600">
                <a:cs typeface="Calibri"/>
              </a:rPr>
              <a:t>Indicadores de satisfacción del cliente. (Retención del cliente, reclamos etc.)</a:t>
            </a:r>
          </a:p>
        </p:txBody>
      </p:sp>
      <p:sp>
        <p:nvSpPr>
          <p:cNvPr id="19" name="CuadroTexto 14">
            <a:extLst>
              <a:ext uri="{FF2B5EF4-FFF2-40B4-BE49-F238E27FC236}">
                <a16:creationId xmlns:a16="http://schemas.microsoft.com/office/drawing/2014/main" id="{2692ECD8-92A3-4A7E-9428-E2016A709BD9}"/>
              </a:ext>
            </a:extLst>
          </p:cNvPr>
          <p:cNvSpPr txBox="1"/>
          <p:nvPr/>
        </p:nvSpPr>
        <p:spPr>
          <a:xfrm>
            <a:off x="4967915" y="2653159"/>
            <a:ext cx="2743200" cy="8309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s-ES" sz="1600">
                <a:cs typeface="Calibri"/>
              </a:rPr>
              <a:t>Tener una satisfacción de más del 85% por el servicio prestado.</a:t>
            </a:r>
          </a:p>
        </p:txBody>
      </p:sp>
      <p:sp>
        <p:nvSpPr>
          <p:cNvPr id="20" name="CuadroTexto 15">
            <a:extLst>
              <a:ext uri="{FF2B5EF4-FFF2-40B4-BE49-F238E27FC236}">
                <a16:creationId xmlns:a16="http://schemas.microsoft.com/office/drawing/2014/main" id="{AF45DAE6-612D-49A9-903D-E5E302AE75A4}"/>
              </a:ext>
            </a:extLst>
          </p:cNvPr>
          <p:cNvSpPr txBox="1"/>
          <p:nvPr/>
        </p:nvSpPr>
        <p:spPr>
          <a:xfrm>
            <a:off x="8245953" y="2667537"/>
            <a:ext cx="3447690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s-ES" sz="1600">
                <a:cs typeface="Calibri"/>
              </a:rPr>
              <a:t>Fidelizar al cliente con buenas sombrillas, agilizar el proceso de pago, obsequiar pequeños regaos y promociones por descarga de app</a:t>
            </a:r>
          </a:p>
        </p:txBody>
      </p:sp>
      <p:sp>
        <p:nvSpPr>
          <p:cNvPr id="21" name="CuadroTexto 16">
            <a:extLst>
              <a:ext uri="{FF2B5EF4-FFF2-40B4-BE49-F238E27FC236}">
                <a16:creationId xmlns:a16="http://schemas.microsoft.com/office/drawing/2014/main" id="{0BFD12D4-8CE9-4DE9-9D3E-E3D62105EBDA}"/>
              </a:ext>
            </a:extLst>
          </p:cNvPr>
          <p:cNvSpPr txBox="1"/>
          <p:nvPr/>
        </p:nvSpPr>
        <p:spPr>
          <a:xfrm>
            <a:off x="1977424" y="3846482"/>
            <a:ext cx="3001992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s-ES" sz="1400">
                <a:cs typeface="Calibri"/>
              </a:rPr>
              <a:t>Monitoreo de tiempos de servicio.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cs typeface="Calibri"/>
              </a:rPr>
              <a:t>Evaluación de ventas no realizadas por falta de producto</a:t>
            </a:r>
          </a:p>
          <a:p>
            <a:pPr marL="285750" indent="-285750">
              <a:buFont typeface="Arial"/>
              <a:buChar char="•"/>
            </a:pPr>
            <a:r>
              <a:rPr lang="es-ES" sz="1400">
                <a:cs typeface="Calibri"/>
              </a:rPr>
              <a:t>Evaluación de calidad del producto</a:t>
            </a:r>
          </a:p>
        </p:txBody>
      </p:sp>
      <p:sp>
        <p:nvSpPr>
          <p:cNvPr id="22" name="CuadroTexto 17">
            <a:extLst>
              <a:ext uri="{FF2B5EF4-FFF2-40B4-BE49-F238E27FC236}">
                <a16:creationId xmlns:a16="http://schemas.microsoft.com/office/drawing/2014/main" id="{8CBD4BAA-5CE4-4EE4-A30A-E8BD8483E6F1}"/>
              </a:ext>
            </a:extLst>
          </p:cNvPr>
          <p:cNvSpPr txBox="1"/>
          <p:nvPr/>
        </p:nvSpPr>
        <p:spPr>
          <a:xfrm>
            <a:off x="5011048" y="3903991"/>
            <a:ext cx="3404558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s-ES" sz="1600">
                <a:cs typeface="Calibri"/>
              </a:rPr>
              <a:t>Tener inventario de sombrillas siempre disponible.</a:t>
            </a:r>
          </a:p>
          <a:p>
            <a:pPr marL="285750" indent="-285750">
              <a:buFont typeface="Arial"/>
              <a:buChar char="•"/>
            </a:pPr>
            <a:r>
              <a:rPr lang="es-ES" sz="1600">
                <a:cs typeface="Calibri"/>
              </a:rPr>
              <a:t>No tener quejas por mal estado de sombrillas.</a:t>
            </a:r>
          </a:p>
        </p:txBody>
      </p:sp>
      <p:sp>
        <p:nvSpPr>
          <p:cNvPr id="23" name="CuadroTexto 18">
            <a:extLst>
              <a:ext uri="{FF2B5EF4-FFF2-40B4-BE49-F238E27FC236}">
                <a16:creationId xmlns:a16="http://schemas.microsoft.com/office/drawing/2014/main" id="{B0417352-56B3-49F7-9F51-AB0FFAD564E9}"/>
              </a:ext>
            </a:extLst>
          </p:cNvPr>
          <p:cNvSpPr txBox="1"/>
          <p:nvPr/>
        </p:nvSpPr>
        <p:spPr>
          <a:xfrm>
            <a:off x="8245953" y="3846481"/>
            <a:ext cx="3131388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r>
              <a:rPr lang="es-ES" sz="1600">
                <a:cs typeface="Calibri"/>
              </a:rPr>
              <a:t>Implementar medidas de control de inventario.</a:t>
            </a:r>
          </a:p>
          <a:p>
            <a:pPr marL="285750" indent="-285750">
              <a:buFont typeface="Arial"/>
              <a:buChar char="•"/>
            </a:pPr>
            <a:r>
              <a:rPr lang="es-ES" sz="1600">
                <a:cs typeface="Calibri"/>
              </a:rPr>
              <a:t>Revisión continua de sombrillas en los puntos de venta.</a:t>
            </a:r>
          </a:p>
        </p:txBody>
      </p:sp>
      <p:sp>
        <p:nvSpPr>
          <p:cNvPr id="24" name="CuadroTexto 19">
            <a:extLst>
              <a:ext uri="{FF2B5EF4-FFF2-40B4-BE49-F238E27FC236}">
                <a16:creationId xmlns:a16="http://schemas.microsoft.com/office/drawing/2014/main" id="{FEFC367F-387C-4C30-9067-F98BEF83E458}"/>
              </a:ext>
            </a:extLst>
          </p:cNvPr>
          <p:cNvSpPr txBox="1"/>
          <p:nvPr/>
        </p:nvSpPr>
        <p:spPr>
          <a:xfrm>
            <a:off x="1977423" y="4826196"/>
            <a:ext cx="3001992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s-E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1600">
                <a:cs typeface="Calibri"/>
              </a:rPr>
              <a:t>Evaluación de la curva de aprendizaje del recurso humano en punto de venta.</a:t>
            </a:r>
          </a:p>
        </p:txBody>
      </p:sp>
      <p:sp>
        <p:nvSpPr>
          <p:cNvPr id="25" name="CuadroTexto 20">
            <a:extLst>
              <a:ext uri="{FF2B5EF4-FFF2-40B4-BE49-F238E27FC236}">
                <a16:creationId xmlns:a16="http://schemas.microsoft.com/office/drawing/2014/main" id="{77E0F3A8-3E93-49FB-BD16-EAC66871D5F2}"/>
              </a:ext>
            </a:extLst>
          </p:cNvPr>
          <p:cNvSpPr txBox="1"/>
          <p:nvPr/>
        </p:nvSpPr>
        <p:spPr>
          <a:xfrm>
            <a:off x="4984601" y="4826195"/>
            <a:ext cx="3001992" cy="1323439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s-E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1600">
                <a:cs typeface="Calibri"/>
              </a:rPr>
              <a:t>Obtener un continuo mejoramiento en tiempos de servicio hasta llegar al tiempo óptimo de servicio.</a:t>
            </a:r>
          </a:p>
        </p:txBody>
      </p:sp>
      <p:sp>
        <p:nvSpPr>
          <p:cNvPr id="26" name="CuadroTexto 21">
            <a:extLst>
              <a:ext uri="{FF2B5EF4-FFF2-40B4-BE49-F238E27FC236}">
                <a16:creationId xmlns:a16="http://schemas.microsoft.com/office/drawing/2014/main" id="{E43DF0EE-AC41-4E4B-8C2F-AE441EE70BB7}"/>
              </a:ext>
            </a:extLst>
          </p:cNvPr>
          <p:cNvSpPr txBox="1"/>
          <p:nvPr/>
        </p:nvSpPr>
        <p:spPr>
          <a:xfrm>
            <a:off x="8250315" y="4826194"/>
            <a:ext cx="3001992" cy="1077218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/>
              <a:buChar char="•"/>
            </a:pPr>
            <a:endParaRPr lang="es-E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1600">
                <a:cs typeface="Calibri"/>
              </a:rPr>
              <a:t>Capacitaciones al personal que estará presente en los puntos de venta.</a:t>
            </a:r>
          </a:p>
        </p:txBody>
      </p:sp>
      <p:cxnSp>
        <p:nvCxnSpPr>
          <p:cNvPr id="27" name="Conector recto de flecha 26">
            <a:extLst>
              <a:ext uri="{FF2B5EF4-FFF2-40B4-BE49-F238E27FC236}">
                <a16:creationId xmlns:a16="http://schemas.microsoft.com/office/drawing/2014/main" id="{64972D0C-DB78-4DBC-B140-B2278ED05EF3}"/>
              </a:ext>
            </a:extLst>
          </p:cNvPr>
          <p:cNvCxnSpPr>
            <a:cxnSpLocks/>
          </p:cNvCxnSpPr>
          <p:nvPr/>
        </p:nvCxnSpPr>
        <p:spPr>
          <a:xfrm flipV="1">
            <a:off x="1722765" y="5042397"/>
            <a:ext cx="9891621" cy="1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797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767114"/>
            <a:ext cx="12192000" cy="3323771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>
                <a:solidFill>
                  <a:prstClr val="white"/>
                </a:solidFill>
              </a:rPr>
              <a:t>5. </a:t>
            </a:r>
            <a:r>
              <a:rPr lang="en-US" altLang="ko-KR" sz="4800" b="1" i="1" kern="0" err="1">
                <a:solidFill>
                  <a:prstClr val="white"/>
                </a:solidFill>
              </a:rPr>
              <a:t>Componente</a:t>
            </a:r>
            <a:r>
              <a:rPr lang="en-US" altLang="ko-KR" sz="4800" b="1" i="1" kern="0">
                <a:solidFill>
                  <a:prstClr val="white"/>
                </a:solidFill>
              </a:rPr>
              <a:t> </a:t>
            </a:r>
            <a:r>
              <a:rPr lang="en-US" altLang="ko-KR" sz="4800" b="1" i="1" kern="0" err="1">
                <a:solidFill>
                  <a:prstClr val="white"/>
                </a:solidFill>
              </a:rPr>
              <a:t>Ético</a:t>
            </a:r>
            <a:endParaRPr lang="en-US" altLang="ko-KR" sz="48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err="1">
                <a:solidFill>
                  <a:prstClr val="white"/>
                </a:solidFill>
              </a:rPr>
              <a:t>Uniumbrella</a:t>
            </a: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68064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5. </a:t>
            </a:r>
            <a:r>
              <a:rPr lang="en-US" altLang="ko-KR" sz="1600" b="1" err="1">
                <a:solidFill>
                  <a:prstClr val="white"/>
                </a:solidFill>
              </a:rPr>
              <a:t>Ética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3499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1">
            <a:extLst>
              <a:ext uri="{FF2B5EF4-FFF2-40B4-BE49-F238E27FC236}">
                <a16:creationId xmlns:a16="http://schemas.microsoft.com/office/drawing/2014/main" id="{4F456087-059D-47CD-B736-7990CE1F0BB6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6" name="모서리가 둥근 직사각형 14">
            <a:extLst>
              <a:ext uri="{FF2B5EF4-FFF2-40B4-BE49-F238E27FC236}">
                <a16:creationId xmlns:a16="http://schemas.microsoft.com/office/drawing/2014/main" id="{7305A5C5-4629-42BF-AAF9-602FFB21BA68}"/>
              </a:ext>
            </a:extLst>
          </p:cNvPr>
          <p:cNvSpPr/>
          <p:nvPr/>
        </p:nvSpPr>
        <p:spPr>
          <a:xfrm>
            <a:off x="2968064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5. </a:t>
            </a:r>
            <a:r>
              <a:rPr lang="en-US" altLang="ko-KR" sz="1600" b="1" err="1">
                <a:solidFill>
                  <a:prstClr val="white"/>
                </a:solidFill>
              </a:rPr>
              <a:t>Ética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FB46964-DF12-4DF8-A871-8007AAC636B2}"/>
              </a:ext>
            </a:extLst>
          </p:cNvPr>
          <p:cNvSpPr txBox="1"/>
          <p:nvPr/>
        </p:nvSpPr>
        <p:spPr>
          <a:xfrm>
            <a:off x="655608" y="1273834"/>
            <a:ext cx="11067690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3600">
                <a:cs typeface="Calibri"/>
              </a:rPr>
              <a:t>Evitar la discriminación. </a:t>
            </a:r>
          </a:p>
          <a:p>
            <a:pPr marL="285750" indent="-285750">
              <a:buFont typeface="Arial"/>
              <a:buChar char="•"/>
            </a:pPr>
            <a:endParaRPr lang="es-ES" sz="3600">
              <a:cs typeface="Calibri"/>
            </a:endParaRPr>
          </a:p>
          <a:p>
            <a:endParaRPr lang="es-ES" sz="3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3600">
                <a:cs typeface="Calibri"/>
              </a:rPr>
              <a:t>Evitar sobrecargar el trabajo de los empleados. </a:t>
            </a:r>
          </a:p>
          <a:p>
            <a:pPr marL="285750" indent="-285750">
              <a:buFont typeface="Arial"/>
              <a:buChar char="•"/>
            </a:pPr>
            <a:endParaRPr lang="es-ES" sz="36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s-ES" sz="3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3600">
                <a:cs typeface="Calibri"/>
              </a:rPr>
              <a:t>Ayudar al medio ambiente. </a:t>
            </a:r>
          </a:p>
          <a:p>
            <a:pPr marL="285750" indent="-285750">
              <a:buFont typeface="Arial"/>
              <a:buChar char="•"/>
            </a:pPr>
            <a:endParaRPr lang="es-E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s-ES">
              <a:cs typeface="Calibri"/>
            </a:endParaRPr>
          </a:p>
          <a:p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7364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767114"/>
            <a:ext cx="12192000" cy="3323771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>
                <a:solidFill>
                  <a:prstClr val="white"/>
                </a:solidFill>
              </a:rPr>
              <a:t>1. </a:t>
            </a:r>
            <a:r>
              <a:rPr lang="en-US" altLang="ko-KR" sz="4800" b="1" i="1" kern="0" err="1">
                <a:solidFill>
                  <a:prstClr val="white"/>
                </a:solidFill>
              </a:rPr>
              <a:t>Descripción</a:t>
            </a:r>
            <a:r>
              <a:rPr lang="en-US" altLang="ko-KR" sz="4800" b="1" i="1" kern="0">
                <a:solidFill>
                  <a:prstClr val="white"/>
                </a:solidFill>
              </a:rPr>
              <a:t> del Proyecto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err="1">
                <a:solidFill>
                  <a:prstClr val="white"/>
                </a:solidFill>
              </a:rPr>
              <a:t>Uniumbrella</a:t>
            </a: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68064" y="136027"/>
            <a:ext cx="2596714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1. </a:t>
            </a:r>
            <a:r>
              <a:rPr lang="en-US" altLang="ko-KR" sz="1600" b="1" err="1">
                <a:solidFill>
                  <a:prstClr val="white"/>
                </a:solidFill>
              </a:rPr>
              <a:t>Descripción</a:t>
            </a:r>
            <a:r>
              <a:rPr lang="en-US" altLang="ko-KR" sz="1600" b="1">
                <a:solidFill>
                  <a:prstClr val="white"/>
                </a:solidFill>
              </a:rPr>
              <a:t> del Proyecto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768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767114"/>
            <a:ext cx="12192000" cy="3323771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>
                <a:solidFill>
                  <a:prstClr val="white"/>
                </a:solidFill>
              </a:rPr>
              <a:t>6. </a:t>
            </a:r>
            <a:r>
              <a:rPr lang="en-US" altLang="ko-KR" sz="4800" b="1" i="1" kern="0" err="1">
                <a:solidFill>
                  <a:prstClr val="white"/>
                </a:solidFill>
              </a:rPr>
              <a:t>Conclusiones</a:t>
            </a:r>
            <a:endParaRPr lang="en-US" altLang="ko-KR" sz="48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err="1">
                <a:solidFill>
                  <a:prstClr val="white"/>
                </a:solidFill>
              </a:rPr>
              <a:t>Uniumbrella</a:t>
            </a: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68064" y="136027"/>
            <a:ext cx="1669250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6. </a:t>
            </a:r>
            <a:r>
              <a:rPr lang="en-US" altLang="ko-KR" sz="1600" b="1" err="1">
                <a:solidFill>
                  <a:prstClr val="white"/>
                </a:solidFill>
              </a:rPr>
              <a:t>Conclusiones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696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60">
            <a:extLst>
              <a:ext uri="{FF2B5EF4-FFF2-40B4-BE49-F238E27FC236}">
                <a16:creationId xmlns:a16="http://schemas.microsoft.com/office/drawing/2014/main" id="{5C86050C-2B05-47E3-AAEB-FD79E1B82F73}"/>
              </a:ext>
            </a:extLst>
          </p:cNvPr>
          <p:cNvSpPr/>
          <p:nvPr/>
        </p:nvSpPr>
        <p:spPr>
          <a:xfrm>
            <a:off x="3185813" y="4285903"/>
            <a:ext cx="22202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rgbClr val="78808D"/>
                </a:solidFill>
              </a:rPr>
              <a:t>SI</a:t>
            </a:r>
            <a:endParaRPr lang="ko-KR" altLang="en-US" sz="1200">
              <a:solidFill>
                <a:srgbClr val="78808D"/>
              </a:solidFill>
            </a:endParaRPr>
          </a:p>
        </p:txBody>
      </p:sp>
      <p:sp>
        <p:nvSpPr>
          <p:cNvPr id="16" name="직사각형 61">
            <a:extLst>
              <a:ext uri="{FF2B5EF4-FFF2-40B4-BE49-F238E27FC236}">
                <a16:creationId xmlns:a16="http://schemas.microsoft.com/office/drawing/2014/main" id="{A8387E70-1B0A-4910-B346-8BCB8739D52C}"/>
              </a:ext>
            </a:extLst>
          </p:cNvPr>
          <p:cNvSpPr/>
          <p:nvPr/>
        </p:nvSpPr>
        <p:spPr>
          <a:xfrm>
            <a:off x="6785922" y="4285903"/>
            <a:ext cx="2220264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>
                <a:solidFill>
                  <a:srgbClr val="78808D"/>
                </a:solidFill>
              </a:rPr>
              <a:t>NO</a:t>
            </a:r>
            <a:endParaRPr lang="ko-KR" altLang="en-US" sz="1200">
              <a:solidFill>
                <a:srgbClr val="78808D"/>
              </a:solidFill>
            </a:endParaRPr>
          </a:p>
        </p:txBody>
      </p:sp>
      <p:graphicFrame>
        <p:nvGraphicFramePr>
          <p:cNvPr id="20" name="표 65">
            <a:extLst>
              <a:ext uri="{FF2B5EF4-FFF2-40B4-BE49-F238E27FC236}">
                <a16:creationId xmlns:a16="http://schemas.microsoft.com/office/drawing/2014/main" id="{39B9B8AF-E7CF-4F2A-AEB9-63705B2D72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150209"/>
              </p:ext>
            </p:extLst>
          </p:nvPr>
        </p:nvGraphicFramePr>
        <p:xfrm>
          <a:off x="5751560" y="1189889"/>
          <a:ext cx="688879" cy="4478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508">
                  <a:extLst>
                    <a:ext uri="{9D8B030D-6E8A-4147-A177-3AD203B41FA5}">
                      <a16:colId xmlns:a16="http://schemas.microsoft.com/office/drawing/2014/main" val="4006527326"/>
                    </a:ext>
                  </a:extLst>
                </a:gridCol>
                <a:gridCol w="456371">
                  <a:extLst>
                    <a:ext uri="{9D8B030D-6E8A-4147-A177-3AD203B41FA5}">
                      <a16:colId xmlns:a16="http://schemas.microsoft.com/office/drawing/2014/main" val="1992264788"/>
                    </a:ext>
                  </a:extLst>
                </a:gridCol>
              </a:tblGrid>
              <a:tr h="407111">
                <a:tc>
                  <a:txBody>
                    <a:bodyPr/>
                    <a:lstStyle/>
                    <a:p>
                      <a:pPr latinLnBrk="1"/>
                      <a:endParaRPr lang="ko-KR" altLang="en-US" sz="300">
                        <a:solidFill>
                          <a:srgbClr val="78808D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78808D"/>
                          </a:solidFill>
                        </a:rPr>
                        <a:t>100</a:t>
                      </a:r>
                      <a:endParaRPr lang="ko-KR" altLang="en-US" sz="1200" b="0">
                        <a:solidFill>
                          <a:srgbClr val="78808D"/>
                        </a:solidFill>
                      </a:endParaRPr>
                    </a:p>
                  </a:txBody>
                  <a:tcPr marL="88372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6318072"/>
                  </a:ext>
                </a:extLst>
              </a:tr>
              <a:tr h="407111">
                <a:tc>
                  <a:txBody>
                    <a:bodyPr/>
                    <a:lstStyle/>
                    <a:p>
                      <a:pPr latinLnBrk="1"/>
                      <a:endParaRPr lang="ko-KR" altLang="en-US" sz="300">
                        <a:solidFill>
                          <a:srgbClr val="78808D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78808D"/>
                          </a:solidFill>
                        </a:rPr>
                        <a:t>90</a:t>
                      </a:r>
                      <a:endParaRPr lang="ko-KR" altLang="en-US" sz="1200" b="0">
                        <a:solidFill>
                          <a:srgbClr val="78808D"/>
                        </a:solidFill>
                      </a:endParaRPr>
                    </a:p>
                  </a:txBody>
                  <a:tcPr marL="88372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5247724"/>
                  </a:ext>
                </a:extLst>
              </a:tr>
              <a:tr h="407111">
                <a:tc>
                  <a:txBody>
                    <a:bodyPr/>
                    <a:lstStyle/>
                    <a:p>
                      <a:pPr latinLnBrk="1"/>
                      <a:endParaRPr lang="ko-KR" altLang="en-US" sz="300">
                        <a:solidFill>
                          <a:srgbClr val="78808D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78808D"/>
                          </a:solidFill>
                        </a:rPr>
                        <a:t>80</a:t>
                      </a:r>
                      <a:endParaRPr lang="ko-KR" altLang="en-US" sz="1200" b="0">
                        <a:solidFill>
                          <a:srgbClr val="78808D"/>
                        </a:solidFill>
                      </a:endParaRPr>
                    </a:p>
                  </a:txBody>
                  <a:tcPr marL="88372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3685755"/>
                  </a:ext>
                </a:extLst>
              </a:tr>
              <a:tr h="407111">
                <a:tc>
                  <a:txBody>
                    <a:bodyPr/>
                    <a:lstStyle/>
                    <a:p>
                      <a:pPr latinLnBrk="1"/>
                      <a:endParaRPr lang="ko-KR" altLang="en-US" sz="300">
                        <a:solidFill>
                          <a:srgbClr val="78808D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78808D"/>
                          </a:solidFill>
                        </a:rPr>
                        <a:t>70</a:t>
                      </a:r>
                      <a:endParaRPr lang="ko-KR" altLang="en-US" sz="1200" b="0">
                        <a:solidFill>
                          <a:srgbClr val="78808D"/>
                        </a:solidFill>
                      </a:endParaRPr>
                    </a:p>
                  </a:txBody>
                  <a:tcPr marL="88372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778277"/>
                  </a:ext>
                </a:extLst>
              </a:tr>
              <a:tr h="407111">
                <a:tc>
                  <a:txBody>
                    <a:bodyPr/>
                    <a:lstStyle/>
                    <a:p>
                      <a:pPr latinLnBrk="1"/>
                      <a:endParaRPr lang="ko-KR" altLang="en-US" sz="300">
                        <a:solidFill>
                          <a:srgbClr val="78808D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78808D"/>
                          </a:solidFill>
                        </a:rPr>
                        <a:t>60</a:t>
                      </a:r>
                      <a:endParaRPr lang="ko-KR" altLang="en-US" sz="1200" b="0">
                        <a:solidFill>
                          <a:srgbClr val="78808D"/>
                        </a:solidFill>
                      </a:endParaRPr>
                    </a:p>
                  </a:txBody>
                  <a:tcPr marL="88372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0902230"/>
                  </a:ext>
                </a:extLst>
              </a:tr>
              <a:tr h="407111">
                <a:tc>
                  <a:txBody>
                    <a:bodyPr/>
                    <a:lstStyle/>
                    <a:p>
                      <a:pPr latinLnBrk="1"/>
                      <a:endParaRPr lang="ko-KR" altLang="en-US" sz="300">
                        <a:solidFill>
                          <a:srgbClr val="78808D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78808D"/>
                          </a:solidFill>
                        </a:rPr>
                        <a:t>50</a:t>
                      </a:r>
                      <a:endParaRPr lang="ko-KR" altLang="en-US" sz="1200" b="0">
                        <a:solidFill>
                          <a:srgbClr val="78808D"/>
                        </a:solidFill>
                      </a:endParaRPr>
                    </a:p>
                  </a:txBody>
                  <a:tcPr marL="88372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5905351"/>
                  </a:ext>
                </a:extLst>
              </a:tr>
              <a:tr h="407111">
                <a:tc>
                  <a:txBody>
                    <a:bodyPr/>
                    <a:lstStyle/>
                    <a:p>
                      <a:pPr latinLnBrk="1"/>
                      <a:endParaRPr lang="ko-KR" altLang="en-US" sz="300">
                        <a:solidFill>
                          <a:srgbClr val="78808D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78808D"/>
                          </a:solidFill>
                        </a:rPr>
                        <a:t>40</a:t>
                      </a:r>
                      <a:endParaRPr lang="ko-KR" altLang="en-US" sz="1200" b="0">
                        <a:solidFill>
                          <a:srgbClr val="78808D"/>
                        </a:solidFill>
                      </a:endParaRPr>
                    </a:p>
                  </a:txBody>
                  <a:tcPr marL="88372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7614450"/>
                  </a:ext>
                </a:extLst>
              </a:tr>
              <a:tr h="407111">
                <a:tc>
                  <a:txBody>
                    <a:bodyPr/>
                    <a:lstStyle/>
                    <a:p>
                      <a:pPr latinLnBrk="1"/>
                      <a:endParaRPr lang="ko-KR" altLang="en-US" sz="300">
                        <a:solidFill>
                          <a:srgbClr val="78808D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78808D"/>
                          </a:solidFill>
                        </a:rPr>
                        <a:t>30</a:t>
                      </a:r>
                      <a:endParaRPr lang="ko-KR" altLang="en-US" sz="1200" b="0">
                        <a:solidFill>
                          <a:srgbClr val="78808D"/>
                        </a:solidFill>
                      </a:endParaRPr>
                    </a:p>
                  </a:txBody>
                  <a:tcPr marL="88372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7106361"/>
                  </a:ext>
                </a:extLst>
              </a:tr>
              <a:tr h="407111">
                <a:tc>
                  <a:txBody>
                    <a:bodyPr/>
                    <a:lstStyle/>
                    <a:p>
                      <a:pPr latinLnBrk="1"/>
                      <a:endParaRPr lang="ko-KR" altLang="en-US" sz="300">
                        <a:solidFill>
                          <a:srgbClr val="78808D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78808D"/>
                          </a:solidFill>
                        </a:rPr>
                        <a:t>20</a:t>
                      </a:r>
                      <a:endParaRPr lang="ko-KR" altLang="en-US" sz="1200" b="0">
                        <a:solidFill>
                          <a:srgbClr val="78808D"/>
                        </a:solidFill>
                      </a:endParaRPr>
                    </a:p>
                  </a:txBody>
                  <a:tcPr marL="88372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800081"/>
                  </a:ext>
                </a:extLst>
              </a:tr>
              <a:tr h="407111">
                <a:tc>
                  <a:txBody>
                    <a:bodyPr/>
                    <a:lstStyle/>
                    <a:p>
                      <a:pPr latinLnBrk="1"/>
                      <a:endParaRPr lang="ko-KR" altLang="en-US" sz="300">
                        <a:solidFill>
                          <a:srgbClr val="78808D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78808D"/>
                          </a:solidFill>
                        </a:rPr>
                        <a:t>10</a:t>
                      </a:r>
                      <a:endParaRPr lang="ko-KR" altLang="en-US" sz="1200" b="0">
                        <a:solidFill>
                          <a:srgbClr val="78808D"/>
                        </a:solidFill>
                      </a:endParaRPr>
                    </a:p>
                  </a:txBody>
                  <a:tcPr marL="88372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3456493"/>
                  </a:ext>
                </a:extLst>
              </a:tr>
              <a:tr h="407111">
                <a:tc>
                  <a:txBody>
                    <a:bodyPr/>
                    <a:lstStyle/>
                    <a:p>
                      <a:pPr latinLnBrk="1"/>
                      <a:endParaRPr lang="ko-KR" altLang="en-US" sz="300">
                        <a:solidFill>
                          <a:srgbClr val="78808D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8808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>
                          <a:solidFill>
                            <a:srgbClr val="78808D"/>
                          </a:solidFill>
                        </a:rPr>
                        <a:t>0</a:t>
                      </a:r>
                      <a:endParaRPr lang="ko-KR" altLang="en-US" sz="1200" b="0">
                        <a:solidFill>
                          <a:srgbClr val="78808D"/>
                        </a:solidFill>
                      </a:endParaRPr>
                    </a:p>
                  </a:txBody>
                  <a:tcPr marL="88372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5393479"/>
                  </a:ext>
                </a:extLst>
              </a:tr>
            </a:tbl>
          </a:graphicData>
        </a:graphic>
      </p:graphicFrame>
      <p:sp>
        <p:nvSpPr>
          <p:cNvPr id="13" name="타원 58">
            <a:extLst>
              <a:ext uri="{FF2B5EF4-FFF2-40B4-BE49-F238E27FC236}">
                <a16:creationId xmlns:a16="http://schemas.microsoft.com/office/drawing/2014/main" id="{ADEE00C6-7CA8-4B9D-9EBD-3A3C75C97CFE}"/>
              </a:ext>
            </a:extLst>
          </p:cNvPr>
          <p:cNvSpPr/>
          <p:nvPr/>
        </p:nvSpPr>
        <p:spPr>
          <a:xfrm>
            <a:off x="3449945" y="2532348"/>
            <a:ext cx="1692000" cy="1692000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8808D"/>
              </a:solidFill>
            </a:endParaRPr>
          </a:p>
        </p:txBody>
      </p:sp>
      <p:sp>
        <p:nvSpPr>
          <p:cNvPr id="17" name="현 62">
            <a:extLst>
              <a:ext uri="{FF2B5EF4-FFF2-40B4-BE49-F238E27FC236}">
                <a16:creationId xmlns:a16="http://schemas.microsoft.com/office/drawing/2014/main" id="{BA4828CC-5559-4EFC-8421-DA717D2809C6}"/>
              </a:ext>
            </a:extLst>
          </p:cNvPr>
          <p:cNvSpPr/>
          <p:nvPr/>
        </p:nvSpPr>
        <p:spPr>
          <a:xfrm>
            <a:off x="3602819" y="2658348"/>
            <a:ext cx="1440000" cy="1440000"/>
          </a:xfrm>
          <a:prstGeom prst="chord">
            <a:avLst>
              <a:gd name="adj1" fmla="val 20117793"/>
              <a:gd name="adj2" fmla="val 12314190"/>
            </a:avLst>
          </a:prstGeom>
          <a:solidFill>
            <a:srgbClr val="5AC9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8808D"/>
              </a:solidFill>
            </a:endParaRPr>
          </a:p>
        </p:txBody>
      </p:sp>
      <p:sp>
        <p:nvSpPr>
          <p:cNvPr id="14" name="직사각형 59">
            <a:extLst>
              <a:ext uri="{FF2B5EF4-FFF2-40B4-BE49-F238E27FC236}">
                <a16:creationId xmlns:a16="http://schemas.microsoft.com/office/drawing/2014/main" id="{5E2E129C-2AAB-4CB3-9A6E-34AB80E023A6}"/>
              </a:ext>
            </a:extLst>
          </p:cNvPr>
          <p:cNvSpPr/>
          <p:nvPr/>
        </p:nvSpPr>
        <p:spPr>
          <a:xfrm>
            <a:off x="3577090" y="3140439"/>
            <a:ext cx="14657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76.3</a:t>
            </a:r>
            <a:r>
              <a:rPr lang="en-US" altLang="ko-KR" sz="1400">
                <a:solidFill>
                  <a:schemeClr val="bg1"/>
                </a:solidFill>
              </a:rPr>
              <a:t>%</a:t>
            </a:r>
          </a:p>
        </p:txBody>
      </p:sp>
      <p:sp>
        <p:nvSpPr>
          <p:cNvPr id="24" name="타원 58">
            <a:extLst>
              <a:ext uri="{FF2B5EF4-FFF2-40B4-BE49-F238E27FC236}">
                <a16:creationId xmlns:a16="http://schemas.microsoft.com/office/drawing/2014/main" id="{C8844D27-6166-4981-948E-AFD72F21E021}"/>
              </a:ext>
            </a:extLst>
          </p:cNvPr>
          <p:cNvSpPr/>
          <p:nvPr/>
        </p:nvSpPr>
        <p:spPr>
          <a:xfrm>
            <a:off x="7036044" y="2556049"/>
            <a:ext cx="1692000" cy="1692000"/>
          </a:xfrm>
          <a:prstGeom prst="ellipse">
            <a:avLst/>
          </a:prstGeom>
          <a:noFill/>
          <a:ln w="38100">
            <a:solidFill>
              <a:schemeClr val="bg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8808D"/>
              </a:solidFill>
            </a:endParaRPr>
          </a:p>
        </p:txBody>
      </p:sp>
      <p:sp>
        <p:nvSpPr>
          <p:cNvPr id="25" name="현 62">
            <a:extLst>
              <a:ext uri="{FF2B5EF4-FFF2-40B4-BE49-F238E27FC236}">
                <a16:creationId xmlns:a16="http://schemas.microsoft.com/office/drawing/2014/main" id="{17ADC535-A249-406A-AFAA-49AA0E5DF522}"/>
              </a:ext>
            </a:extLst>
          </p:cNvPr>
          <p:cNvSpPr/>
          <p:nvPr/>
        </p:nvSpPr>
        <p:spPr>
          <a:xfrm>
            <a:off x="7174908" y="2682049"/>
            <a:ext cx="1440000" cy="1440000"/>
          </a:xfrm>
          <a:prstGeom prst="chord">
            <a:avLst>
              <a:gd name="adj1" fmla="val 1622943"/>
              <a:gd name="adj2" fmla="val 9196045"/>
            </a:avLst>
          </a:prstGeom>
          <a:solidFill>
            <a:srgbClr val="D672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8808D"/>
              </a:solidFill>
            </a:endParaRPr>
          </a:p>
        </p:txBody>
      </p:sp>
      <p:sp>
        <p:nvSpPr>
          <p:cNvPr id="26" name="직사각형 59">
            <a:extLst>
              <a:ext uri="{FF2B5EF4-FFF2-40B4-BE49-F238E27FC236}">
                <a16:creationId xmlns:a16="http://schemas.microsoft.com/office/drawing/2014/main" id="{A8B775D1-1274-4067-BA80-3B5B426E48F9}"/>
              </a:ext>
            </a:extLst>
          </p:cNvPr>
          <p:cNvSpPr/>
          <p:nvPr/>
        </p:nvSpPr>
        <p:spPr>
          <a:xfrm>
            <a:off x="7149179" y="3140439"/>
            <a:ext cx="14657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rgbClr val="D67268"/>
                </a:solidFill>
              </a:rPr>
              <a:t>23.7</a:t>
            </a:r>
            <a:r>
              <a:rPr lang="en-US" altLang="ko-KR" sz="1400">
                <a:solidFill>
                  <a:srgbClr val="D67268"/>
                </a:solidFill>
              </a:rPr>
              <a:t>%</a:t>
            </a:r>
          </a:p>
        </p:txBody>
      </p:sp>
      <p:sp>
        <p:nvSpPr>
          <p:cNvPr id="27" name="모서리가 둥근 직사각형 31">
            <a:extLst>
              <a:ext uri="{FF2B5EF4-FFF2-40B4-BE49-F238E27FC236}">
                <a16:creationId xmlns:a16="http://schemas.microsoft.com/office/drawing/2014/main" id="{C1A0397C-1EA6-444A-92D8-18AA358C3009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28" name="모서리가 둥근 직사각형 14">
            <a:extLst>
              <a:ext uri="{FF2B5EF4-FFF2-40B4-BE49-F238E27FC236}">
                <a16:creationId xmlns:a16="http://schemas.microsoft.com/office/drawing/2014/main" id="{481B1A46-71ED-43F1-B50F-0FFC29D4A847}"/>
              </a:ext>
            </a:extLst>
          </p:cNvPr>
          <p:cNvSpPr/>
          <p:nvPr/>
        </p:nvSpPr>
        <p:spPr>
          <a:xfrm>
            <a:off x="2968064" y="136027"/>
            <a:ext cx="1669250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6. </a:t>
            </a:r>
            <a:r>
              <a:rPr lang="en-US" altLang="ko-KR" sz="1600" b="1" err="1">
                <a:solidFill>
                  <a:prstClr val="white"/>
                </a:solidFill>
              </a:rPr>
              <a:t>Conclusiones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DA6FFDF-2F46-4860-B52D-3E87076BD944}"/>
              </a:ext>
            </a:extLst>
          </p:cNvPr>
          <p:cNvSpPr txBox="1"/>
          <p:nvPr/>
        </p:nvSpPr>
        <p:spPr>
          <a:xfrm>
            <a:off x="1094873" y="757251"/>
            <a:ext cx="10250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>
                <a:solidFill>
                  <a:srgbClr val="78808D"/>
                </a:solidFill>
              </a:rPr>
              <a:t>¿Adquiriría nuestro servicio conociendo que el precio de alquiler de la sombrilla doble es de $1.500 pesos con una duración de 20 minutos? (93 </a:t>
            </a:r>
            <a:r>
              <a:rPr lang="es-CO" err="1">
                <a:solidFill>
                  <a:srgbClr val="78808D"/>
                </a:solidFill>
              </a:rPr>
              <a:t>rsp</a:t>
            </a:r>
            <a:r>
              <a:rPr lang="es-CO">
                <a:solidFill>
                  <a:srgbClr val="78808D"/>
                </a:solidFill>
              </a:rPr>
              <a:t>.)</a:t>
            </a:r>
            <a:endParaRPr lang="en-US">
              <a:solidFill>
                <a:srgbClr val="7880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48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 animBg="1"/>
      <p:bldP spid="14" grpId="0"/>
      <p:bldP spid="25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3ADB8C0-58C0-4959-B93A-970128937CB5}"/>
              </a:ext>
            </a:extLst>
          </p:cNvPr>
          <p:cNvSpPr/>
          <p:nvPr/>
        </p:nvSpPr>
        <p:spPr>
          <a:xfrm>
            <a:off x="6096000" y="3323770"/>
            <a:ext cx="6095999" cy="3534230"/>
          </a:xfrm>
          <a:prstGeom prst="rect">
            <a:avLst/>
          </a:prstGeom>
          <a:solidFill>
            <a:srgbClr val="F4F5F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직사각형 5"/>
          <p:cNvSpPr/>
          <p:nvPr/>
        </p:nvSpPr>
        <p:spPr>
          <a:xfrm>
            <a:off x="0" y="0"/>
            <a:ext cx="12192000" cy="3323771"/>
          </a:xfrm>
          <a:prstGeom prst="rect">
            <a:avLst/>
          </a:prstGeom>
          <a:solidFill>
            <a:srgbClr val="78808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>
                <a:solidFill>
                  <a:prstClr val="white"/>
                </a:solidFill>
              </a:rPr>
              <a:t>GRACIAS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err="1">
                <a:solidFill>
                  <a:prstClr val="white"/>
                </a:solidFill>
              </a:rPr>
              <a:t>Uniumbrella</a:t>
            </a: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6609419" y="4462924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Grupo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93560" y="4493717"/>
            <a:ext cx="1905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78808D"/>
                </a:solidFill>
              </a:rPr>
              <a:t>Grupo 10 - </a:t>
            </a:r>
            <a:r>
              <a:rPr lang="en-US" altLang="ko-KR" sz="1400" err="1">
                <a:solidFill>
                  <a:srgbClr val="78808D"/>
                </a:solidFill>
              </a:rPr>
              <a:t>Uniumbrella</a:t>
            </a:r>
            <a:endParaRPr lang="ko-KR" altLang="en-US" sz="1400">
              <a:solidFill>
                <a:srgbClr val="78808D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6609419" y="5134210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Integrantes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231713" y="5165003"/>
            <a:ext cx="365548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>
                <a:solidFill>
                  <a:srgbClr val="78808D"/>
                </a:solidFill>
              </a:rPr>
              <a:t>201631807 - Min Chang Park</a:t>
            </a:r>
            <a:br>
              <a:rPr lang="en-US" altLang="ko-KR" sz="1400">
                <a:solidFill>
                  <a:srgbClr val="78808D"/>
                </a:solidFill>
              </a:rPr>
            </a:br>
            <a:r>
              <a:rPr lang="en-US" altLang="ko-KR" sz="1400">
                <a:solidFill>
                  <a:srgbClr val="78808D"/>
                </a:solidFill>
              </a:rPr>
              <a:t>201531659 - Mateo Martínez Rojas</a:t>
            </a:r>
            <a:br>
              <a:rPr lang="en-US" altLang="ko-KR" sz="1400">
                <a:solidFill>
                  <a:srgbClr val="78808D"/>
                </a:solidFill>
              </a:rPr>
            </a:br>
            <a:r>
              <a:rPr lang="en-US" altLang="ko-KR" sz="1400">
                <a:solidFill>
                  <a:srgbClr val="78808D"/>
                </a:solidFill>
              </a:rPr>
              <a:t>201717713 - Cristian Alejandro Cedeño Cabrera</a:t>
            </a:r>
            <a:br>
              <a:rPr lang="en-US" altLang="ko-KR" sz="1400">
                <a:solidFill>
                  <a:srgbClr val="78808D"/>
                </a:solidFill>
              </a:rPr>
            </a:br>
            <a:r>
              <a:rPr lang="en-US" altLang="ko-KR" sz="1400">
                <a:solidFill>
                  <a:srgbClr val="78808D"/>
                </a:solidFill>
              </a:rPr>
              <a:t>201728162 - Santiago Andrés Duque </a:t>
            </a:r>
            <a:endParaRPr lang="ko-KR" altLang="en-US" sz="1400">
              <a:solidFill>
                <a:srgbClr val="78808D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A1D36D-C5A8-4FA2-A43D-858D9A19E2F0}"/>
              </a:ext>
            </a:extLst>
          </p:cNvPr>
          <p:cNvSpPr/>
          <p:nvPr/>
        </p:nvSpPr>
        <p:spPr>
          <a:xfrm>
            <a:off x="1719942" y="3534230"/>
            <a:ext cx="4376058" cy="30554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Brigard Urrutia. (2020). Principales cambios de la nueva reforma tributaria | Brigard Urrutia. </a:t>
            </a:r>
            <a:r>
              <a:rPr lang="en-US" sz="1200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Retrieved 18 May 2020, from https://bu.com.co/es/noticias/principales-cambios-de-la-nueva-reforma-tributaria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Valora </a:t>
            </a:r>
            <a:r>
              <a:rPr lang="es-CO" sz="1200" err="1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Analitik</a:t>
            </a:r>
            <a:r>
              <a:rPr lang="es-CO" sz="1200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 (2020). Subieron expectativas de inflación para 2020-21 en Colombia, según encuesta del Banco de la República - Valora </a:t>
            </a:r>
            <a:r>
              <a:rPr lang="es-CO" sz="1200" err="1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Analitik</a:t>
            </a:r>
            <a:r>
              <a:rPr lang="es-CO" sz="1200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. </a:t>
            </a:r>
            <a:r>
              <a:rPr lang="en-US" sz="1200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Retrieved 18 May 2020, from https://www.valoraanalitik.com/2020/03/16/subieron-expectativas-de-inflacion-para-2020-21-en-colombia-segun-encuesta-del-banco-de-la-republica/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O" sz="1200" err="1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Weather</a:t>
            </a:r>
            <a:r>
              <a:rPr lang="es-CO" sz="1200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Atlas. (2020). Bogotá, Colombia - Información detallada del clima y previsión meteorológica mensual | </a:t>
            </a:r>
            <a:r>
              <a:rPr lang="es-CO" sz="1200" err="1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Weather</a:t>
            </a:r>
            <a:r>
              <a:rPr lang="es-CO" sz="1200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 Atlas. </a:t>
            </a:r>
            <a:r>
              <a:rPr lang="en-US" sz="1200">
                <a:solidFill>
                  <a:srgbClr val="78808D"/>
                </a:solidFill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rPr>
              <a:t>Retrieved 18 May 2020, from https://www.weather-col.com/es/colombia/bogota-clima</a:t>
            </a:r>
          </a:p>
        </p:txBody>
      </p:sp>
      <p:sp>
        <p:nvSpPr>
          <p:cNvPr id="10" name="모서리가 둥근 직사각형 31">
            <a:extLst>
              <a:ext uri="{FF2B5EF4-FFF2-40B4-BE49-F238E27FC236}">
                <a16:creationId xmlns:a16="http://schemas.microsoft.com/office/drawing/2014/main" id="{5979BA86-7D40-4263-A661-4F8B7ACF5F2A}"/>
              </a:ext>
            </a:extLst>
          </p:cNvPr>
          <p:cNvSpPr/>
          <p:nvPr/>
        </p:nvSpPr>
        <p:spPr>
          <a:xfrm>
            <a:off x="304799" y="4805003"/>
            <a:ext cx="1415143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Referencias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6296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1">
            <a:extLst>
              <a:ext uri="{FF2B5EF4-FFF2-40B4-BE49-F238E27FC236}">
                <a16:creationId xmlns:a16="http://schemas.microsoft.com/office/drawing/2014/main" id="{BE8FE38F-A393-41DE-8921-CB96B401F4CE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모서리가 둥근 직사각형 14">
            <a:extLst>
              <a:ext uri="{FF2B5EF4-FFF2-40B4-BE49-F238E27FC236}">
                <a16:creationId xmlns:a16="http://schemas.microsoft.com/office/drawing/2014/main" id="{789D0356-E89C-4EB9-A4EA-7D2066BB86CA}"/>
              </a:ext>
            </a:extLst>
          </p:cNvPr>
          <p:cNvSpPr/>
          <p:nvPr/>
        </p:nvSpPr>
        <p:spPr>
          <a:xfrm>
            <a:off x="2968064" y="136027"/>
            <a:ext cx="2596714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1. </a:t>
            </a:r>
            <a:r>
              <a:rPr lang="en-US" altLang="ko-KR" sz="1600" b="1" err="1">
                <a:solidFill>
                  <a:prstClr val="white"/>
                </a:solidFill>
              </a:rPr>
              <a:t>Descripción</a:t>
            </a:r>
            <a:r>
              <a:rPr lang="en-US" altLang="ko-KR" sz="1600" b="1">
                <a:solidFill>
                  <a:prstClr val="white"/>
                </a:solidFill>
              </a:rPr>
              <a:t> del Proyecto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pic>
        <p:nvPicPr>
          <p:cNvPr id="16" name="Picture 15" descr="A person walking in the rain holding an umbrella&#10;&#10;Description automatically generated">
            <a:extLst>
              <a:ext uri="{FF2B5EF4-FFF2-40B4-BE49-F238E27FC236}">
                <a16:creationId xmlns:a16="http://schemas.microsoft.com/office/drawing/2014/main" id="{A2959980-2E8E-4518-A31E-DAAF1F052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905"/>
            <a:ext cx="12192000" cy="721448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0DA248D-3A2E-48AB-9BD0-960B7FB79F6B}"/>
              </a:ext>
            </a:extLst>
          </p:cNvPr>
          <p:cNvGrpSpPr/>
          <p:nvPr/>
        </p:nvGrpSpPr>
        <p:grpSpPr>
          <a:xfrm>
            <a:off x="832831" y="2075447"/>
            <a:ext cx="5133474" cy="2707105"/>
            <a:chOff x="832831" y="2075447"/>
            <a:chExt cx="5133474" cy="270710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2253561-D1E2-489E-B2C2-72BF4111B013}"/>
                </a:ext>
              </a:extLst>
            </p:cNvPr>
            <p:cNvSpPr/>
            <p:nvPr/>
          </p:nvSpPr>
          <p:spPr>
            <a:xfrm>
              <a:off x="832831" y="2075447"/>
              <a:ext cx="5133474" cy="2707105"/>
            </a:xfrm>
            <a:prstGeom prst="rect">
              <a:avLst/>
            </a:prstGeom>
            <a:solidFill>
              <a:srgbClr val="F4F5F6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직사각형 4">
              <a:extLst>
                <a:ext uri="{FF2B5EF4-FFF2-40B4-BE49-F238E27FC236}">
                  <a16:creationId xmlns:a16="http://schemas.microsoft.com/office/drawing/2014/main" id="{68498A29-26F1-429B-A5B8-2BD18A8CEEEB}"/>
                </a:ext>
              </a:extLst>
            </p:cNvPr>
            <p:cNvSpPr/>
            <p:nvPr/>
          </p:nvSpPr>
          <p:spPr>
            <a:xfrm>
              <a:off x="2152363" y="2192045"/>
              <a:ext cx="2311354" cy="837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600" b="1" i="1" kern="0">
                  <a:solidFill>
                    <a:srgbClr val="78808D"/>
                  </a:solidFill>
                </a:rPr>
                <a:t>MISIÓN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FC33EB1-7AE3-4DAE-9593-E5FBB4562EFD}"/>
                </a:ext>
              </a:extLst>
            </p:cNvPr>
            <p:cNvSpPr/>
            <p:nvPr/>
          </p:nvSpPr>
          <p:spPr>
            <a:xfrm>
              <a:off x="1104256" y="3015506"/>
              <a:ext cx="4407567" cy="12646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s-CO">
                  <a:latin typeface="Calibri Light" panose="020F0302020204030204" pitchFamily="34" charset="0"/>
                  <a:ea typeface="Malgun Gothic" panose="020B0503020000020004" pitchFamily="34" charset="-127"/>
                  <a:cs typeface="Calibri Light" panose="020F0302020204030204" pitchFamily="34" charset="0"/>
                </a:rPr>
                <a:t>Brindar un excelente servicio de </a:t>
              </a:r>
              <a:r>
                <a:rPr lang="es-CO" b="1">
                  <a:latin typeface="Calibri Light" panose="020F0302020204030204" pitchFamily="34" charset="0"/>
                  <a:ea typeface="Malgun Gothic" panose="020B0503020000020004" pitchFamily="34" charset="-127"/>
                  <a:cs typeface="Calibri Light" panose="020F0302020204030204" pitchFamily="34" charset="0"/>
                </a:rPr>
                <a:t>alquiler de sombrillas</a:t>
              </a:r>
              <a:r>
                <a:rPr lang="es-CO">
                  <a:latin typeface="Calibri Light" panose="020F0302020204030204" pitchFamily="34" charset="0"/>
                  <a:ea typeface="Malgun Gothic" panose="020B0503020000020004" pitchFamily="34" charset="-127"/>
                  <a:cs typeface="Calibri Light" panose="020F0302020204030204" pitchFamily="34" charset="0"/>
                </a:rPr>
                <a:t> </a:t>
              </a:r>
              <a:r>
                <a:rPr lang="es-CO" b="1">
                  <a:latin typeface="Calibri Light" panose="020F0302020204030204" pitchFamily="34" charset="0"/>
                  <a:ea typeface="Malgun Gothic" panose="020B0503020000020004" pitchFamily="34" charset="-127"/>
                  <a:cs typeface="Calibri Light" panose="020F0302020204030204" pitchFamily="34" charset="0"/>
                </a:rPr>
                <a:t>a las comunidades universitarias </a:t>
              </a:r>
              <a:r>
                <a:rPr lang="es-CO">
                  <a:latin typeface="Calibri Light" panose="020F0302020204030204" pitchFamily="34" charset="0"/>
                  <a:ea typeface="Malgun Gothic" panose="020B0503020000020004" pitchFamily="34" charset="-127"/>
                  <a:cs typeface="Calibri Light" panose="020F0302020204030204" pitchFamily="34" charset="0"/>
                </a:rPr>
                <a:t>para que no se vean afectadas por el clima cambiante de la ciudad de Bogotá. </a:t>
              </a:r>
              <a:endParaRPr lang="en-US"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B41047F-5146-4A1B-AC61-D99EBA1C6248}"/>
              </a:ext>
            </a:extLst>
          </p:cNvPr>
          <p:cNvGrpSpPr/>
          <p:nvPr/>
        </p:nvGrpSpPr>
        <p:grpSpPr>
          <a:xfrm>
            <a:off x="6237730" y="2075446"/>
            <a:ext cx="5133474" cy="2707105"/>
            <a:chOff x="6237730" y="2075446"/>
            <a:chExt cx="5133474" cy="270710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1AECA4E-F15D-4756-90EA-743DC56BB471}"/>
                </a:ext>
              </a:extLst>
            </p:cNvPr>
            <p:cNvSpPr/>
            <p:nvPr/>
          </p:nvSpPr>
          <p:spPr>
            <a:xfrm>
              <a:off x="6237730" y="2075446"/>
              <a:ext cx="5133474" cy="2707105"/>
            </a:xfrm>
            <a:prstGeom prst="rect">
              <a:avLst/>
            </a:prstGeom>
            <a:solidFill>
              <a:srgbClr val="F4F5F6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BAF0509F-AFEE-45CA-91AE-303A41EFE7DC}"/>
                </a:ext>
              </a:extLst>
            </p:cNvPr>
            <p:cNvSpPr/>
            <p:nvPr/>
          </p:nvSpPr>
          <p:spPr>
            <a:xfrm>
              <a:off x="7648790" y="2192045"/>
              <a:ext cx="2311354" cy="837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600" b="1" i="1" kern="0">
                  <a:solidFill>
                    <a:srgbClr val="5AC9B8"/>
                  </a:solidFill>
                </a:rPr>
                <a:t>VISIÓN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CF96F11-7C28-4288-86C8-8E699F4A5EEB}"/>
                </a:ext>
              </a:extLst>
            </p:cNvPr>
            <p:cNvSpPr/>
            <p:nvPr/>
          </p:nvSpPr>
          <p:spPr>
            <a:xfrm>
              <a:off x="6600683" y="3043808"/>
              <a:ext cx="4407567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s-CO">
                  <a:latin typeface="Calibri Light" panose="020F0302020204030204" pitchFamily="34" charset="0"/>
                  <a:ea typeface="Malgun Gothic" panose="020B0503020000020004" pitchFamily="34" charset="-127"/>
                </a:rPr>
                <a:t>En el año 2025 llegar a ofrecer nuestro servicio a todas las universidades de Bogotá.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2691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walking in the rain holding an umbrella&#10;&#10;Description automatically generated">
            <a:extLst>
              <a:ext uri="{FF2B5EF4-FFF2-40B4-BE49-F238E27FC236}">
                <a16:creationId xmlns:a16="http://schemas.microsoft.com/office/drawing/2014/main" id="{16B25FDE-436A-444A-A350-90539E36B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2905"/>
            <a:ext cx="12192000" cy="7214486"/>
          </a:xfrm>
          <a:prstGeom prst="rect">
            <a:avLst/>
          </a:prstGeom>
        </p:spPr>
      </p:pic>
      <p:sp>
        <p:nvSpPr>
          <p:cNvPr id="2" name="모서리가 둥근 직사각형 31">
            <a:extLst>
              <a:ext uri="{FF2B5EF4-FFF2-40B4-BE49-F238E27FC236}">
                <a16:creationId xmlns:a16="http://schemas.microsoft.com/office/drawing/2014/main" id="{BE8FE38F-A393-41DE-8921-CB96B401F4CE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모서리가 둥근 직사각형 14">
            <a:extLst>
              <a:ext uri="{FF2B5EF4-FFF2-40B4-BE49-F238E27FC236}">
                <a16:creationId xmlns:a16="http://schemas.microsoft.com/office/drawing/2014/main" id="{789D0356-E89C-4EB9-A4EA-7D2066BB86CA}"/>
              </a:ext>
            </a:extLst>
          </p:cNvPr>
          <p:cNvSpPr/>
          <p:nvPr/>
        </p:nvSpPr>
        <p:spPr>
          <a:xfrm>
            <a:off x="2968064" y="136027"/>
            <a:ext cx="2596714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1. </a:t>
            </a:r>
            <a:r>
              <a:rPr lang="en-US" altLang="ko-KR" sz="1600" b="1" err="1">
                <a:solidFill>
                  <a:prstClr val="white"/>
                </a:solidFill>
              </a:rPr>
              <a:t>Descripción</a:t>
            </a:r>
            <a:r>
              <a:rPr lang="en-US" altLang="ko-KR" sz="1600" b="1">
                <a:solidFill>
                  <a:prstClr val="white"/>
                </a:solidFill>
              </a:rPr>
              <a:t> del Proyecto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grpSp>
        <p:nvGrpSpPr>
          <p:cNvPr id="4" name="Group 13">
            <a:extLst>
              <a:ext uri="{FF2B5EF4-FFF2-40B4-BE49-F238E27FC236}">
                <a16:creationId xmlns:a16="http://schemas.microsoft.com/office/drawing/2014/main" id="{22585A51-16CB-4756-8C10-CF8BDD136586}"/>
              </a:ext>
            </a:extLst>
          </p:cNvPr>
          <p:cNvGrpSpPr/>
          <p:nvPr/>
        </p:nvGrpSpPr>
        <p:grpSpPr>
          <a:xfrm>
            <a:off x="832831" y="2075447"/>
            <a:ext cx="5133474" cy="2707105"/>
            <a:chOff x="832831" y="2075447"/>
            <a:chExt cx="5133474" cy="2707105"/>
          </a:xfrm>
        </p:grpSpPr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165A2A90-58E7-47D7-96F4-AA31B51FA24F}"/>
                </a:ext>
              </a:extLst>
            </p:cNvPr>
            <p:cNvSpPr/>
            <p:nvPr/>
          </p:nvSpPr>
          <p:spPr>
            <a:xfrm>
              <a:off x="832831" y="2075447"/>
              <a:ext cx="5133474" cy="2707105"/>
            </a:xfrm>
            <a:prstGeom prst="rect">
              <a:avLst/>
            </a:prstGeom>
            <a:solidFill>
              <a:srgbClr val="F4F5F6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직사각형 4">
              <a:extLst>
                <a:ext uri="{FF2B5EF4-FFF2-40B4-BE49-F238E27FC236}">
                  <a16:creationId xmlns:a16="http://schemas.microsoft.com/office/drawing/2014/main" id="{AF816FDA-9C1D-47B4-9F73-D4C51DCDC267}"/>
                </a:ext>
              </a:extLst>
            </p:cNvPr>
            <p:cNvSpPr/>
            <p:nvPr/>
          </p:nvSpPr>
          <p:spPr>
            <a:xfrm>
              <a:off x="942536" y="2192045"/>
              <a:ext cx="4867421" cy="837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600" b="1" i="1" kern="0">
                  <a:solidFill>
                    <a:srgbClr val="78808D"/>
                  </a:solidFill>
                </a:rPr>
                <a:t>MERCADO OBJETIVO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F9365FE-E3A8-4735-9622-F876A3AC8294}"/>
                </a:ext>
              </a:extLst>
            </p:cNvPr>
            <p:cNvSpPr/>
            <p:nvPr/>
          </p:nvSpPr>
          <p:spPr>
            <a:xfrm>
              <a:off x="1157211" y="3093040"/>
              <a:ext cx="4407567" cy="671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07000"/>
                </a:lnSpc>
                <a:spcAft>
                  <a:spcPts val="0"/>
                </a:spcAft>
              </a:pPr>
              <a:r>
                <a:rPr lang="es-CO"/>
                <a:t>Estudiantes, docentes y demás personas de la Universidad de los Andes</a:t>
              </a:r>
              <a:r>
                <a:rPr lang="es-CO">
                  <a:latin typeface="Calibri Light" panose="020F0302020204030204" pitchFamily="34" charset="0"/>
                  <a:ea typeface="Malgun Gothic" panose="020B0503020000020004" pitchFamily="34" charset="-127"/>
                  <a:cs typeface="Calibri Light" panose="020F0302020204030204" pitchFamily="34" charset="0"/>
                </a:rPr>
                <a:t>. </a:t>
              </a:r>
              <a:endParaRPr lang="en-US">
                <a:latin typeface="Calibri Light" panose="020F0302020204030204" pitchFamily="34" charset="0"/>
                <a:ea typeface="Malgun Gothic" panose="020B0503020000020004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 12">
            <a:extLst>
              <a:ext uri="{FF2B5EF4-FFF2-40B4-BE49-F238E27FC236}">
                <a16:creationId xmlns:a16="http://schemas.microsoft.com/office/drawing/2014/main" id="{6AB0739B-0464-4C9D-9C25-89AFC6CE43A5}"/>
              </a:ext>
            </a:extLst>
          </p:cNvPr>
          <p:cNvGrpSpPr/>
          <p:nvPr/>
        </p:nvGrpSpPr>
        <p:grpSpPr>
          <a:xfrm>
            <a:off x="6237730" y="2075446"/>
            <a:ext cx="5133474" cy="2707105"/>
            <a:chOff x="6237730" y="2075446"/>
            <a:chExt cx="5133474" cy="2707105"/>
          </a:xfrm>
        </p:grpSpPr>
        <p:sp>
          <p:nvSpPr>
            <p:cNvPr id="9" name="Rectangle 10">
              <a:extLst>
                <a:ext uri="{FF2B5EF4-FFF2-40B4-BE49-F238E27FC236}">
                  <a16:creationId xmlns:a16="http://schemas.microsoft.com/office/drawing/2014/main" id="{00C395FC-D658-43F0-B97C-4C9D047DCB98}"/>
                </a:ext>
              </a:extLst>
            </p:cNvPr>
            <p:cNvSpPr/>
            <p:nvPr/>
          </p:nvSpPr>
          <p:spPr>
            <a:xfrm>
              <a:off x="6237730" y="2075446"/>
              <a:ext cx="5133474" cy="2707105"/>
            </a:xfrm>
            <a:prstGeom prst="rect">
              <a:avLst/>
            </a:prstGeom>
            <a:solidFill>
              <a:srgbClr val="F4F5F6"/>
            </a:solid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직사각형 4">
              <a:extLst>
                <a:ext uri="{FF2B5EF4-FFF2-40B4-BE49-F238E27FC236}">
                  <a16:creationId xmlns:a16="http://schemas.microsoft.com/office/drawing/2014/main" id="{A57346B1-D25E-4351-871E-E31A2B3229F7}"/>
                </a:ext>
              </a:extLst>
            </p:cNvPr>
            <p:cNvSpPr/>
            <p:nvPr/>
          </p:nvSpPr>
          <p:spPr>
            <a:xfrm>
              <a:off x="6386732" y="2192045"/>
              <a:ext cx="4862732" cy="837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600" b="1" i="1" kern="0">
                  <a:solidFill>
                    <a:srgbClr val="5AC9B8"/>
                  </a:solidFill>
                </a:rPr>
                <a:t>SEGMENTO DE CLIENTES</a:t>
              </a:r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8017FD68-608D-43D7-A826-0C11B00B2E89}"/>
                </a:ext>
              </a:extLst>
            </p:cNvPr>
            <p:cNvSpPr/>
            <p:nvPr/>
          </p:nvSpPr>
          <p:spPr>
            <a:xfrm>
              <a:off x="6600683" y="3043808"/>
              <a:ext cx="440756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algn="ctr">
                <a:buFont typeface="+mj-lt"/>
                <a:buAutoNum type="arabicPeriod"/>
              </a:pPr>
              <a:r>
                <a:rPr lang="es-CO">
                  <a:latin typeface="Calibri Light" panose="020F0302020204030204" pitchFamily="34" charset="0"/>
                  <a:ea typeface="Malgun Gothic" panose="020B0503020000020004" pitchFamily="34" charset="-127"/>
                </a:rPr>
                <a:t>Clientes que necesitan una sombrilla para los días de sol.</a:t>
              </a:r>
            </a:p>
            <a:p>
              <a:pPr marL="342900" indent="-342900" algn="ctr">
                <a:buFont typeface="+mj-lt"/>
                <a:buAutoNum type="arabicPeriod"/>
              </a:pPr>
              <a:r>
                <a:rPr lang="es-CO">
                  <a:latin typeface="Calibri Light" panose="020F0302020204030204" pitchFamily="34" charset="0"/>
                  <a:ea typeface="Malgun Gothic" panose="020B0503020000020004" pitchFamily="34" charset="-127"/>
                </a:rPr>
                <a:t>Clientes que necesitan un paraguas para los días de lluvia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924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1">
            <a:extLst>
              <a:ext uri="{FF2B5EF4-FFF2-40B4-BE49-F238E27FC236}">
                <a16:creationId xmlns:a16="http://schemas.microsoft.com/office/drawing/2014/main" id="{BE8FE38F-A393-41DE-8921-CB96B401F4CE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3" name="모서리가 둥근 직사각형 14">
            <a:extLst>
              <a:ext uri="{FF2B5EF4-FFF2-40B4-BE49-F238E27FC236}">
                <a16:creationId xmlns:a16="http://schemas.microsoft.com/office/drawing/2014/main" id="{789D0356-E89C-4EB9-A4EA-7D2066BB86CA}"/>
              </a:ext>
            </a:extLst>
          </p:cNvPr>
          <p:cNvSpPr/>
          <p:nvPr/>
        </p:nvSpPr>
        <p:spPr>
          <a:xfrm>
            <a:off x="2968064" y="136027"/>
            <a:ext cx="2596714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1. </a:t>
            </a:r>
            <a:r>
              <a:rPr lang="en-US" altLang="ko-KR" sz="1600" b="1" err="1">
                <a:solidFill>
                  <a:prstClr val="white"/>
                </a:solidFill>
              </a:rPr>
              <a:t>Descripción</a:t>
            </a:r>
            <a:r>
              <a:rPr lang="en-US" altLang="ko-KR" sz="1600" b="1">
                <a:solidFill>
                  <a:prstClr val="white"/>
                </a:solidFill>
              </a:rPr>
              <a:t> del Proyecto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pic>
        <p:nvPicPr>
          <p:cNvPr id="171" name="Picture 170">
            <a:extLst>
              <a:ext uri="{FF2B5EF4-FFF2-40B4-BE49-F238E27FC236}">
                <a16:creationId xmlns:a16="http://schemas.microsoft.com/office/drawing/2014/main" id="{215116F2-C9B1-488C-B208-A7DB60E1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647" y="1243851"/>
            <a:ext cx="6486706" cy="46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31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767114"/>
            <a:ext cx="12192000" cy="3323771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defRPr/>
            </a:pPr>
            <a:r>
              <a:rPr lang="es-ES" altLang="ko-KR" sz="4800" b="1" i="1" kern="0">
                <a:solidFill>
                  <a:prstClr val="white"/>
                </a:solidFill>
              </a:rPr>
              <a:t>2. Servicio &amp; Propuesta de Valor</a:t>
            </a:r>
            <a:endParaRPr lang="en-US" altLang="ko-KR" sz="48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200" kern="0" err="1">
                <a:solidFill>
                  <a:prstClr val="white"/>
                </a:solidFill>
              </a:rPr>
              <a:t>Uniumbrella</a:t>
            </a:r>
            <a:endParaRPr lang="ko-KR" altLang="en-US" sz="7200" kern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68063" y="136027"/>
            <a:ext cx="3027787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2. </a:t>
            </a:r>
            <a:r>
              <a:rPr lang="en-US" altLang="ko-KR" sz="1600" b="1" err="1">
                <a:solidFill>
                  <a:prstClr val="white"/>
                </a:solidFill>
              </a:rPr>
              <a:t>Servicio</a:t>
            </a:r>
            <a:r>
              <a:rPr lang="en-US" altLang="ko-KR" sz="1600" b="1">
                <a:solidFill>
                  <a:prstClr val="white"/>
                </a:solidFill>
              </a:rPr>
              <a:t> &amp; Propuesta de Valor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806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31">
            <a:extLst>
              <a:ext uri="{FF2B5EF4-FFF2-40B4-BE49-F238E27FC236}">
                <a16:creationId xmlns:a16="http://schemas.microsoft.com/office/drawing/2014/main" id="{61AFE386-31AE-48A6-A94B-DF728951B5A2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4" name="모서리가 둥근 직사각형 14">
            <a:extLst>
              <a:ext uri="{FF2B5EF4-FFF2-40B4-BE49-F238E27FC236}">
                <a16:creationId xmlns:a16="http://schemas.microsoft.com/office/drawing/2014/main" id="{EA825A36-D274-4AC7-AA5B-2EB35BF3B8BD}"/>
              </a:ext>
            </a:extLst>
          </p:cNvPr>
          <p:cNvSpPr/>
          <p:nvPr/>
        </p:nvSpPr>
        <p:spPr>
          <a:xfrm>
            <a:off x="2968063" y="136027"/>
            <a:ext cx="3027787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2. </a:t>
            </a:r>
            <a:r>
              <a:rPr lang="en-US" altLang="ko-KR" sz="1600" b="1" err="1">
                <a:solidFill>
                  <a:prstClr val="white"/>
                </a:solidFill>
              </a:rPr>
              <a:t>Servicio</a:t>
            </a:r>
            <a:r>
              <a:rPr lang="en-US" altLang="ko-KR" sz="1600" b="1">
                <a:solidFill>
                  <a:prstClr val="white"/>
                </a:solidFill>
              </a:rPr>
              <a:t> &amp; </a:t>
            </a:r>
            <a:r>
              <a:rPr lang="en-US" altLang="ko-KR" sz="1600" b="1" err="1">
                <a:solidFill>
                  <a:prstClr val="white"/>
                </a:solidFill>
              </a:rPr>
              <a:t>Propuesta</a:t>
            </a:r>
            <a:r>
              <a:rPr lang="en-US" altLang="ko-KR" sz="1600" b="1">
                <a:solidFill>
                  <a:prstClr val="white"/>
                </a:solidFill>
              </a:rPr>
              <a:t> de Valor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592F93-AD40-4F95-8750-DCFF30CFAB1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094" y="1322281"/>
            <a:ext cx="3903512" cy="505091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4">
            <a:extLst>
              <a:ext uri="{FF2B5EF4-FFF2-40B4-BE49-F238E27FC236}">
                <a16:creationId xmlns:a16="http://schemas.microsoft.com/office/drawing/2014/main" id="{0D267146-AC38-41C4-8E75-C366763B6F2F}"/>
              </a:ext>
            </a:extLst>
          </p:cNvPr>
          <p:cNvSpPr/>
          <p:nvPr/>
        </p:nvSpPr>
        <p:spPr>
          <a:xfrm>
            <a:off x="2968063" y="484806"/>
            <a:ext cx="5938160" cy="83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err="1">
                <a:solidFill>
                  <a:srgbClr val="78808D"/>
                </a:solidFill>
              </a:rPr>
              <a:t>Servicio</a:t>
            </a:r>
            <a:endParaRPr lang="en-US" altLang="ko-KR" sz="3600" b="1" i="1" kern="0">
              <a:solidFill>
                <a:srgbClr val="78808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9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3">
            <a:extLst>
              <a:ext uri="{FF2B5EF4-FFF2-40B4-BE49-F238E27FC236}">
                <a16:creationId xmlns:a16="http://schemas.microsoft.com/office/drawing/2014/main" id="{573B0FCF-3133-47B8-B2A5-6A874708C7A8}"/>
              </a:ext>
            </a:extLst>
          </p:cNvPr>
          <p:cNvGrpSpPr/>
          <p:nvPr/>
        </p:nvGrpSpPr>
        <p:grpSpPr>
          <a:xfrm>
            <a:off x="2538264" y="1649106"/>
            <a:ext cx="7115469" cy="4375716"/>
            <a:chOff x="0" y="0"/>
            <a:chExt cx="5612130" cy="3286125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6FCAC49B-9EF8-4EED-959A-A25B0E30D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612130" cy="3197225"/>
            </a:xfrm>
            <a:prstGeom prst="rect">
              <a:avLst/>
            </a:prstGeom>
          </p:spPr>
        </p:pic>
        <p:sp>
          <p:nvSpPr>
            <p:cNvPr id="4" name="Text Box 42">
              <a:extLst>
                <a:ext uri="{FF2B5EF4-FFF2-40B4-BE49-F238E27FC236}">
                  <a16:creationId xmlns:a16="http://schemas.microsoft.com/office/drawing/2014/main" id="{85FA3B4B-6392-4FFE-9B66-6932108CE221}"/>
                </a:ext>
              </a:extLst>
            </p:cNvPr>
            <p:cNvSpPr txBox="1"/>
            <p:nvPr/>
          </p:nvSpPr>
          <p:spPr>
            <a:xfrm>
              <a:off x="0" y="3124200"/>
              <a:ext cx="5612130" cy="161925"/>
            </a:xfrm>
            <a:prstGeom prst="rect">
              <a:avLst/>
            </a:prstGeom>
            <a:solidFill>
              <a:prstClr val="white"/>
            </a:solidFill>
            <a:ln>
              <a:noFill/>
            </a:ln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spcAft>
                  <a:spcPts val="1000"/>
                </a:spcAft>
              </a:pPr>
              <a:r>
                <a:rPr lang="es-CO" sz="900" i="1">
                  <a:solidFill>
                    <a:srgbClr val="44546A"/>
                  </a:solidFill>
                  <a:effectLst/>
                  <a:latin typeface="Calibri Light" panose="020F0302020204030204" pitchFamily="34" charset="0"/>
                  <a:ea typeface="Malgun Gothic" panose="020B0503020000020004" pitchFamily="34" charset="-127"/>
                  <a:cs typeface="Arial" panose="020B0604020202020204" pitchFamily="34" charset="0"/>
                </a:rPr>
                <a:t>Figura 1: Model Canvas</a:t>
              </a:r>
            </a:p>
          </p:txBody>
        </p:sp>
      </p:grpSp>
      <p:sp>
        <p:nvSpPr>
          <p:cNvPr id="5" name="모서리가 둥근 직사각형 31">
            <a:extLst>
              <a:ext uri="{FF2B5EF4-FFF2-40B4-BE49-F238E27FC236}">
                <a16:creationId xmlns:a16="http://schemas.microsoft.com/office/drawing/2014/main" id="{0F53614E-F8CF-4CC8-9AC7-23F947FCE34F}"/>
              </a:ext>
            </a:extLst>
          </p:cNvPr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7" name="직사각형 4">
            <a:extLst>
              <a:ext uri="{FF2B5EF4-FFF2-40B4-BE49-F238E27FC236}">
                <a16:creationId xmlns:a16="http://schemas.microsoft.com/office/drawing/2014/main" id="{9A34BCC7-5AF6-4052-9176-64532C6B8501}"/>
              </a:ext>
            </a:extLst>
          </p:cNvPr>
          <p:cNvSpPr/>
          <p:nvPr/>
        </p:nvSpPr>
        <p:spPr>
          <a:xfrm>
            <a:off x="1787806" y="496027"/>
            <a:ext cx="8616384" cy="8374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600" b="1" i="1" kern="0" err="1">
                <a:solidFill>
                  <a:srgbClr val="78808D"/>
                </a:solidFill>
              </a:rPr>
              <a:t>Propuesta</a:t>
            </a:r>
            <a:r>
              <a:rPr lang="en-US" altLang="ko-KR" sz="3600" b="1" i="1" kern="0">
                <a:solidFill>
                  <a:srgbClr val="78808D"/>
                </a:solidFill>
              </a:rPr>
              <a:t> de Valor - </a:t>
            </a:r>
            <a:r>
              <a:rPr lang="en-US" altLang="ko-KR" sz="3600" b="1" i="1" kern="0" err="1">
                <a:solidFill>
                  <a:srgbClr val="78808D"/>
                </a:solidFill>
              </a:rPr>
              <a:t>Modelo</a:t>
            </a:r>
            <a:r>
              <a:rPr lang="en-US" altLang="ko-KR" sz="3600" b="1" i="1" kern="0">
                <a:solidFill>
                  <a:srgbClr val="78808D"/>
                </a:solidFill>
              </a:rPr>
              <a:t> CANVAS</a:t>
            </a:r>
          </a:p>
        </p:txBody>
      </p:sp>
      <p:sp>
        <p:nvSpPr>
          <p:cNvPr id="8" name="모서리가 둥근 직사각형 14">
            <a:extLst>
              <a:ext uri="{FF2B5EF4-FFF2-40B4-BE49-F238E27FC236}">
                <a16:creationId xmlns:a16="http://schemas.microsoft.com/office/drawing/2014/main" id="{C914BA5E-AACC-4AE0-AEB5-1D2A0C203D78}"/>
              </a:ext>
            </a:extLst>
          </p:cNvPr>
          <p:cNvSpPr/>
          <p:nvPr/>
        </p:nvSpPr>
        <p:spPr>
          <a:xfrm>
            <a:off x="2968063" y="136027"/>
            <a:ext cx="3027787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2. </a:t>
            </a:r>
            <a:r>
              <a:rPr lang="en-US" altLang="ko-KR" sz="1600" b="1" err="1">
                <a:solidFill>
                  <a:prstClr val="white"/>
                </a:solidFill>
              </a:rPr>
              <a:t>Servicio</a:t>
            </a:r>
            <a:r>
              <a:rPr lang="en-US" altLang="ko-KR" sz="1600" b="1">
                <a:solidFill>
                  <a:prstClr val="white"/>
                </a:solidFill>
              </a:rPr>
              <a:t> &amp; </a:t>
            </a:r>
            <a:r>
              <a:rPr lang="en-US" altLang="ko-KR" sz="1600" b="1" err="1">
                <a:solidFill>
                  <a:prstClr val="white"/>
                </a:solidFill>
              </a:rPr>
              <a:t>Propuesta</a:t>
            </a:r>
            <a:r>
              <a:rPr lang="en-US" altLang="ko-KR" sz="1600" b="1">
                <a:solidFill>
                  <a:prstClr val="white"/>
                </a:solidFill>
              </a:rPr>
              <a:t> de Valor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graphicFrame>
        <p:nvGraphicFramePr>
          <p:cNvPr id="9" name="표 38">
            <a:extLst>
              <a:ext uri="{FF2B5EF4-FFF2-40B4-BE49-F238E27FC236}">
                <a16:creationId xmlns:a16="http://schemas.microsoft.com/office/drawing/2014/main" id="{6D3E1D84-5BF1-4921-9645-042258CF22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609999"/>
              </p:ext>
            </p:extLst>
          </p:nvPr>
        </p:nvGraphicFramePr>
        <p:xfrm>
          <a:off x="5421085" y="1881051"/>
          <a:ext cx="1280161" cy="1332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01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33241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38">
            <a:extLst>
              <a:ext uri="{FF2B5EF4-FFF2-40B4-BE49-F238E27FC236}">
                <a16:creationId xmlns:a16="http://schemas.microsoft.com/office/drawing/2014/main" id="{A56B7814-8D04-4452-9242-E1007A156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828163"/>
              </p:ext>
            </p:extLst>
          </p:nvPr>
        </p:nvGraphicFramePr>
        <p:xfrm>
          <a:off x="8081553" y="1881051"/>
          <a:ext cx="1502514" cy="5747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476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">
                          <a:solidFill>
                            <a:srgbClr val="5AC9B8"/>
                          </a:solidFill>
                        </a:rPr>
                        <a:t>60^</a:t>
                      </a:r>
                      <a:endParaRPr lang="ko-KR" altLang="en-US" sz="100">
                        <a:solidFill>
                          <a:srgbClr val="5AC9B8"/>
                        </a:solidFill>
                      </a:endParaRPr>
                    </a:p>
                  </a:txBody>
                  <a:tcPr marL="0" marR="0" marT="0" marB="0">
                    <a:lnL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5AC9B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C9B8">
                        <a:alpha val="23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183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1767114"/>
            <a:ext cx="12192000" cy="3323771"/>
          </a:xfrm>
          <a:prstGeom prst="rect">
            <a:avLst/>
          </a:prstGeom>
          <a:solidFill>
            <a:srgbClr val="7880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800" b="1" i="1" kern="0">
                <a:solidFill>
                  <a:prstClr val="white"/>
                </a:solidFill>
              </a:rPr>
              <a:t>3. </a:t>
            </a:r>
            <a:r>
              <a:rPr lang="en-US" altLang="ko-KR" sz="4800" b="1" i="1" kern="0" err="1">
                <a:solidFill>
                  <a:prstClr val="white"/>
                </a:solidFill>
              </a:rPr>
              <a:t>Viabilidad</a:t>
            </a:r>
            <a:r>
              <a:rPr lang="en-US" altLang="ko-KR" sz="4800" b="1" i="1" kern="0">
                <a:solidFill>
                  <a:prstClr val="white"/>
                </a:solidFill>
              </a:rPr>
              <a:t> </a:t>
            </a:r>
            <a:r>
              <a:rPr lang="en-US" altLang="ko-KR" sz="4800" b="1" i="1" kern="0" err="1">
                <a:solidFill>
                  <a:prstClr val="white"/>
                </a:solidFill>
              </a:rPr>
              <a:t>Financiera</a:t>
            </a:r>
            <a:endParaRPr lang="en-US" altLang="ko-KR" sz="4800" b="1" i="1" kern="0">
              <a:solidFill>
                <a:prstClr val="white"/>
              </a:solidFill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kern="0">
                <a:solidFill>
                  <a:prstClr val="white"/>
                </a:solidFill>
              </a:rPr>
              <a:t>Proyecto Etapa </a:t>
            </a:r>
            <a:r>
              <a:rPr lang="en-US" altLang="ko-KR" kern="0" err="1">
                <a:solidFill>
                  <a:prstClr val="white"/>
                </a:solidFill>
              </a:rPr>
              <a:t>Inicial</a:t>
            </a:r>
            <a:r>
              <a:rPr lang="en-US" altLang="ko-KR" kern="0">
                <a:solidFill>
                  <a:prstClr val="white"/>
                </a:solidFill>
              </a:rPr>
              <a:t> –1 </a:t>
            </a:r>
            <a:r>
              <a:rPr lang="es-CO" altLang="ko-KR" kern="0">
                <a:solidFill>
                  <a:prstClr val="white"/>
                </a:solidFill>
              </a:rPr>
              <a:t>año</a:t>
            </a:r>
            <a:endParaRPr lang="ko-KR" altLang="en-US" sz="9600" kern="0">
              <a:solidFill>
                <a:prstClr val="white"/>
              </a:solidFill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1626003" y="136027"/>
            <a:ext cx="1250621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err="1">
                <a:solidFill>
                  <a:prstClr val="white"/>
                </a:solidFill>
              </a:rPr>
              <a:t>Fase</a:t>
            </a:r>
            <a:r>
              <a:rPr lang="en-US" altLang="ko-KR" sz="1600" b="1">
                <a:solidFill>
                  <a:prstClr val="white"/>
                </a:solidFill>
              </a:rPr>
              <a:t> 3</a:t>
            </a:r>
            <a:endParaRPr lang="ko-KR" altLang="en-US" sz="1600" b="1">
              <a:solidFill>
                <a:prstClr val="white"/>
              </a:solidFill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968064" y="136027"/>
            <a:ext cx="2296268" cy="360000"/>
          </a:xfrm>
          <a:prstGeom prst="roundRect">
            <a:avLst>
              <a:gd name="adj" fmla="val 50000"/>
            </a:avLst>
          </a:prstGeom>
          <a:solidFill>
            <a:srgbClr val="5AC9B8"/>
          </a:solidFill>
          <a:ln>
            <a:noFill/>
          </a:ln>
          <a:effectLst>
            <a:outerShdw blurRad="292100" dist="38100" algn="l" rotWithShape="0">
              <a:srgbClr val="1A73DE">
                <a:alpha val="1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prstClr val="white"/>
                </a:solidFill>
              </a:rPr>
              <a:t>3. </a:t>
            </a:r>
            <a:r>
              <a:rPr lang="en-US" altLang="ko-KR" sz="1600" b="1" err="1">
                <a:solidFill>
                  <a:prstClr val="white"/>
                </a:solidFill>
              </a:rPr>
              <a:t>Viabilidad</a:t>
            </a:r>
            <a:r>
              <a:rPr lang="en-US" altLang="ko-KR" sz="1600" b="1">
                <a:solidFill>
                  <a:prstClr val="white"/>
                </a:solidFill>
              </a:rPr>
              <a:t> </a:t>
            </a:r>
            <a:r>
              <a:rPr lang="en-US" altLang="ko-KR" sz="1600" b="1" err="1">
                <a:solidFill>
                  <a:prstClr val="white"/>
                </a:solidFill>
              </a:rPr>
              <a:t>Financiera</a:t>
            </a:r>
            <a:endParaRPr lang="ko-KR" altLang="en-US" sz="16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7380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65CC7EE64EE5548BE8186097708589C" ma:contentTypeVersion="9" ma:contentTypeDescription="Crear nuevo documento." ma:contentTypeScope="" ma:versionID="65666e1b454b0e6857b6b94c13291cfb">
  <xsd:schema xmlns:xsd="http://www.w3.org/2001/XMLSchema" xmlns:xs="http://www.w3.org/2001/XMLSchema" xmlns:p="http://schemas.microsoft.com/office/2006/metadata/properties" xmlns:ns3="cb50a7c0-5421-4380-a6da-3f2b9f4861f2" xmlns:ns4="49663151-748c-4207-8a7f-238531cda82d" targetNamespace="http://schemas.microsoft.com/office/2006/metadata/properties" ma:root="true" ma:fieldsID="d2a436d1c78fd844c63c6bd599436b18" ns3:_="" ns4:_="">
    <xsd:import namespace="cb50a7c0-5421-4380-a6da-3f2b9f4861f2"/>
    <xsd:import namespace="49663151-748c-4207-8a7f-238531cda8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0a7c0-5421-4380-a6da-3f2b9f486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63151-748c-4207-8a7f-238531cda82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2B35FC-6AD6-4EB2-B27B-D47DAD45A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50a7c0-5421-4380-a6da-3f2b9f4861f2"/>
    <ds:schemaRef ds:uri="49663151-748c-4207-8a7f-238531cda8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7AD234-A712-40AC-9130-08830EB2B56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250DCC-B7DC-472B-A74E-A06D6BA7CC1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22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3" baseType="lpstr"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 Chang Park</dc:creator>
  <cp:revision>2</cp:revision>
  <dcterms:created xsi:type="dcterms:W3CDTF">2020-05-18T19:53:22Z</dcterms:created>
  <dcterms:modified xsi:type="dcterms:W3CDTF">2020-08-12T21:58:29Z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0x010100E65CC7EE64EE5548BE8186097708589C</vt:lpwstr>
  </property>
</Properties>
</file>